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4"/>
  </p:notesMasterIdLst>
  <p:sldIdLst>
    <p:sldId id="329" r:id="rId2"/>
    <p:sldId id="320" r:id="rId3"/>
    <p:sldId id="321" r:id="rId4"/>
    <p:sldId id="322" r:id="rId5"/>
    <p:sldId id="323" r:id="rId6"/>
    <p:sldId id="324" r:id="rId7"/>
    <p:sldId id="325" r:id="rId8"/>
    <p:sldId id="326" r:id="rId9"/>
    <p:sldId id="256" r:id="rId10"/>
    <p:sldId id="257" r:id="rId11"/>
    <p:sldId id="260" r:id="rId12"/>
    <p:sldId id="258" r:id="rId13"/>
    <p:sldId id="261" r:id="rId14"/>
    <p:sldId id="290" r:id="rId15"/>
    <p:sldId id="262" r:id="rId16"/>
    <p:sldId id="263" r:id="rId17"/>
    <p:sldId id="265" r:id="rId18"/>
    <p:sldId id="266" r:id="rId19"/>
    <p:sldId id="264" r:id="rId20"/>
    <p:sldId id="267" r:id="rId21"/>
    <p:sldId id="269" r:id="rId22"/>
    <p:sldId id="270" r:id="rId23"/>
    <p:sldId id="271" r:id="rId24"/>
    <p:sldId id="312" r:id="rId25"/>
    <p:sldId id="273" r:id="rId26"/>
    <p:sldId id="274" r:id="rId27"/>
    <p:sldId id="276" r:id="rId28"/>
    <p:sldId id="272" r:id="rId29"/>
    <p:sldId id="280" r:id="rId30"/>
    <p:sldId id="284" r:id="rId31"/>
    <p:sldId id="277" r:id="rId32"/>
    <p:sldId id="281" r:id="rId33"/>
    <p:sldId id="282" r:id="rId34"/>
    <p:sldId id="283" r:id="rId35"/>
    <p:sldId id="279" r:id="rId36"/>
    <p:sldId id="298" r:id="rId37"/>
    <p:sldId id="288" r:id="rId38"/>
    <p:sldId id="292" r:id="rId39"/>
    <p:sldId id="293" r:id="rId40"/>
    <p:sldId id="302" r:id="rId41"/>
    <p:sldId id="295" r:id="rId42"/>
    <p:sldId id="307" r:id="rId43"/>
    <p:sldId id="308" r:id="rId44"/>
    <p:sldId id="317" r:id="rId45"/>
    <p:sldId id="314" r:id="rId46"/>
    <p:sldId id="315" r:id="rId47"/>
    <p:sldId id="318"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53" r:id="rId72"/>
    <p:sldId id="354" r:id="rId73"/>
    <p:sldId id="355" r:id="rId74"/>
    <p:sldId id="356" r:id="rId75"/>
    <p:sldId id="357" r:id="rId76"/>
    <p:sldId id="358" r:id="rId77"/>
    <p:sldId id="359" r:id="rId78"/>
    <p:sldId id="360" r:id="rId79"/>
    <p:sldId id="361" r:id="rId80"/>
    <p:sldId id="362" r:id="rId81"/>
    <p:sldId id="363" r:id="rId82"/>
    <p:sldId id="364"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slide" Target="slides/slide67.xml" /><Relationship Id="rId76" Type="http://schemas.openxmlformats.org/officeDocument/2006/relationships/slide" Target="slides/slide75.xml" /><Relationship Id="rId84" Type="http://schemas.openxmlformats.org/officeDocument/2006/relationships/notesMaster" Target="notesMasters/notesMaster1.xml" /><Relationship Id="rId7" Type="http://schemas.openxmlformats.org/officeDocument/2006/relationships/slide" Target="slides/slide6.xml" /><Relationship Id="rId71" Type="http://schemas.openxmlformats.org/officeDocument/2006/relationships/slide" Target="slides/slide70.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87" Type="http://schemas.openxmlformats.org/officeDocument/2006/relationships/theme" Target="theme/theme1.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presProps" Target="presProps.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DFA149-9E18-47DB-B652-7FCE98A1C40B}" type="datetimeFigureOut">
              <a:rPr lang="en-US" smtClean="0"/>
              <a:t>1/3/2024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B3D9E4-BF11-42B2-AB99-B67A7192AB6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B3D9E4-BF11-42B2-AB99-B67A7192AB67}"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AA90A0CC-48AD-40B1-A98C-47CF88D3E3A0}" type="datetimeFigureOut">
              <a:rPr lang="en-US" smtClean="0"/>
              <a:t>1/3/2024</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D055FEBB-C29D-4F14-BE6A-51216DA8111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A90A0CC-48AD-40B1-A98C-47CF88D3E3A0}" type="datetimeFigureOut">
              <a:rPr lang="en-US" smtClean="0"/>
              <a:t>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55FEBB-C29D-4F14-BE6A-51216DA8111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A90A0CC-48AD-40B1-A98C-47CF88D3E3A0}" type="datetimeFigureOut">
              <a:rPr lang="en-US" smtClean="0"/>
              <a:t>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55FEBB-C29D-4F14-BE6A-51216DA8111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A90A0CC-48AD-40B1-A98C-47CF88D3E3A0}" type="datetimeFigureOut">
              <a:rPr lang="en-US" smtClean="0"/>
              <a:t>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55FEBB-C29D-4F14-BE6A-51216DA8111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A90A0CC-48AD-40B1-A98C-47CF88D3E3A0}" type="datetimeFigureOut">
              <a:rPr lang="en-US" smtClean="0"/>
              <a:t>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55FEBB-C29D-4F14-BE6A-51216DA8111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A90A0CC-48AD-40B1-A98C-47CF88D3E3A0}" type="datetimeFigureOut">
              <a:rPr lang="en-US" smtClean="0"/>
              <a:t>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55FEBB-C29D-4F14-BE6A-51216DA8111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A90A0CC-48AD-40B1-A98C-47CF88D3E3A0}" type="datetimeFigureOut">
              <a:rPr lang="en-US" smtClean="0"/>
              <a:t>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55FEBB-C29D-4F14-BE6A-51216DA8111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AA90A0CC-48AD-40B1-A98C-47CF88D3E3A0}" type="datetimeFigureOut">
              <a:rPr lang="en-US" smtClean="0"/>
              <a:t>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55FEBB-C29D-4F14-BE6A-51216DA8111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90A0CC-48AD-40B1-A98C-47CF88D3E3A0}" type="datetimeFigureOut">
              <a:rPr lang="en-US" smtClean="0"/>
              <a:t>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55FEBB-C29D-4F14-BE6A-51216DA8111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A90A0CC-48AD-40B1-A98C-47CF88D3E3A0}" type="datetimeFigureOut">
              <a:rPr lang="en-US" smtClean="0"/>
              <a:t>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55FEBB-C29D-4F14-BE6A-51216DA8111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A90A0CC-48AD-40B1-A98C-47CF88D3E3A0}" type="datetimeFigureOut">
              <a:rPr lang="en-US" smtClean="0"/>
              <a:t>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D055FEBB-C29D-4F14-BE6A-51216DA8111D}"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A90A0CC-48AD-40B1-A98C-47CF88D3E3A0}" type="datetimeFigureOut">
              <a:rPr lang="en-US" smtClean="0"/>
              <a:t>1/3/2024</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055FEBB-C29D-4F14-BE6A-51216DA8111D}"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4.xml" /></Relationships>
</file>

<file path=ppt/slides/_rels/slide18.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png" /><Relationship Id="rId1" Type="http://schemas.openxmlformats.org/officeDocument/2006/relationships/slideLayout" Target="../slideLayouts/slideLayout8.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8.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8.xml" /></Relationships>
</file>

<file path=ppt/slides/_rels/slide46.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8.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352" y="609600"/>
            <a:ext cx="7772400" cy="3886200"/>
          </a:xfrm>
        </p:spPr>
        <p:txBody>
          <a:bodyPr/>
          <a:lstStyle/>
          <a:p>
            <a:pPr algn="ctr"/>
            <a:br>
              <a:rPr>
                <a:solidFill>
                  <a:srgbClr val="C00000"/>
                </a:solidFill>
                <a:latin typeface="Times New Roman" pitchFamily="18" charset="0"/>
                <a:cs typeface="Times New Roman" pitchFamily="18" charset="0"/>
              </a:rPr>
            </a:br>
            <a:br>
              <a:rPr>
                <a:solidFill>
                  <a:srgbClr val="C00000"/>
                </a:solidFill>
                <a:latin typeface="Times New Roman" pitchFamily="18" charset="0"/>
                <a:cs typeface="Times New Roman" pitchFamily="18" charset="0"/>
              </a:rPr>
            </a:br>
            <a:r>
              <a:rPr>
                <a:solidFill>
                  <a:srgbClr val="C00000"/>
                </a:solidFill>
                <a:latin typeface="Times New Roman" pitchFamily="18" charset="0"/>
                <a:cs typeface="Times New Roman" pitchFamily="18" charset="0"/>
              </a:rPr>
              <a:t>ENGINEERING SCIENCE MATERIALS [</a:t>
            </a:r>
            <a:r>
              <a:rPr sz="6000">
                <a:solidFill>
                  <a:srgbClr val="FF0000"/>
                </a:solidFill>
                <a:latin typeface="Times New Roman" pitchFamily="18" charset="0"/>
                <a:cs typeface="Times New Roman" pitchFamily="18" charset="0"/>
              </a:rPr>
              <a:t>ME232AT</a:t>
            </a:r>
            <a:r>
              <a:rPr>
                <a:solidFill>
                  <a:srgbClr val="C00000"/>
                </a:solidFill>
                <a:latin typeface="Times New Roman" pitchFamily="18" charset="0"/>
                <a:cs typeface="Times New Roman" pitchFamily="18" charset="0"/>
              </a:rPr>
              <a:t>]</a:t>
            </a:r>
            <a:endParaRPr lang="en-US" dirty="0"/>
          </a:p>
        </p:txBody>
      </p:sp>
      <p:sp>
        <p:nvSpPr>
          <p:cNvPr id="3" name="Text Placeholder 2"/>
          <p:cNvSpPr>
            <a:spLocks noGrp="1"/>
          </p:cNvSpPr>
          <p:nvPr>
            <p:ph type="body" idx="1"/>
          </p:nvPr>
        </p:nvSpPr>
        <p:spPr>
          <a:xfrm>
            <a:off x="457200" y="2438400"/>
            <a:ext cx="7772400" cy="2895600"/>
          </a:xfrm>
        </p:spPr>
        <p:txBody>
          <a:bodyPr/>
          <a:lstStyle/>
          <a:p>
            <a:r>
              <a:rPr lang="en-US"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389461" y="228600"/>
            <a:ext cx="8449739" cy="6518239"/>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228600" y="148616"/>
            <a:ext cx="8847303" cy="6540902"/>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127266" y="0"/>
            <a:ext cx="8869681" cy="66294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838200"/>
          </a:xfrm>
        </p:spPr>
        <p:txBody>
          <a:bodyPr>
            <a:normAutofit fontScale="90000"/>
          </a:bodyPr>
          <a:lstStyle/>
          <a:p>
            <a:br>
              <a:rPr lang="en-US" b="1" dirty="0"/>
            </a:br>
            <a:r>
              <a:rPr lang="en-US" b="1" dirty="0"/>
              <a:t>Postulates of Bohr’s Model of an Atom</a:t>
            </a:r>
            <a:br>
              <a:rPr lang="en-US" b="1" dirty="0"/>
            </a:br>
            <a:endParaRPr lang="en-US" dirty="0"/>
          </a:p>
        </p:txBody>
      </p:sp>
      <p:sp>
        <p:nvSpPr>
          <p:cNvPr id="3" name="Content Placeholder 2"/>
          <p:cNvSpPr>
            <a:spLocks noGrp="1"/>
          </p:cNvSpPr>
          <p:nvPr>
            <p:ph idx="1"/>
          </p:nvPr>
        </p:nvSpPr>
        <p:spPr>
          <a:xfrm>
            <a:off x="304800" y="914400"/>
            <a:ext cx="8610600" cy="5715000"/>
          </a:xfrm>
        </p:spPr>
        <p:txBody>
          <a:bodyPr>
            <a:normAutofit fontScale="92500" lnSpcReduction="10000"/>
          </a:bodyPr>
          <a:lstStyle/>
          <a:p>
            <a:r>
              <a:rPr lang="en-US" dirty="0"/>
              <a:t>In an atom, electrons (negatively charged) revolve around the positively charged nucleus in a definite circular path called orbits or shells.</a:t>
            </a:r>
          </a:p>
          <a:p>
            <a:r>
              <a:rPr lang="en-US" dirty="0"/>
              <a:t>Each orbit or shell has a fixed energy and these circular orbits are known as orbital shells.</a:t>
            </a:r>
          </a:p>
          <a:p>
            <a:r>
              <a:rPr lang="en-US" dirty="0"/>
              <a:t>The energy levels are represented by an integer (n=1, 2, 3…) known as the quantum number. This range of quantum number starts from nucleus side with n=1 having the lowest energy level. The orbits n=1, 2, 3, 4… are assigned as K, L, M, N…. shells and when an electron attains the lowest energy level, it is said to be in the ground state.</a:t>
            </a:r>
          </a:p>
          <a:p>
            <a:r>
              <a:rPr lang="en-US" dirty="0"/>
              <a:t>The electrons in an atom move from a lower energy level to a higher energy level by gaining the required energy and an electron moves from a higher energy level to lower energy level by losing energy.</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Grp="1" noChangeAspect="1" noChangeArrowheads="1"/>
          </p:cNvPicPr>
          <p:nvPr>
            <p:ph idx="1"/>
          </p:nvPr>
        </p:nvPicPr>
        <p:blipFill>
          <a:blip r:embed="rId2"/>
          <a:srcRect/>
          <a:stretch>
            <a:fillRect/>
          </a:stretch>
        </p:blipFill>
        <p:spPr bwMode="auto">
          <a:xfrm>
            <a:off x="152400" y="762000"/>
            <a:ext cx="8991600" cy="51816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a:t>Shells</a:t>
            </a:r>
          </a:p>
        </p:txBody>
      </p:sp>
      <p:sp>
        <p:nvSpPr>
          <p:cNvPr id="3" name="Content Placeholder 2"/>
          <p:cNvSpPr>
            <a:spLocks noGrp="1"/>
          </p:cNvSpPr>
          <p:nvPr>
            <p:ph idx="1"/>
          </p:nvPr>
        </p:nvSpPr>
        <p:spPr>
          <a:xfrm>
            <a:off x="457200" y="762000"/>
            <a:ext cx="8229600" cy="5867400"/>
          </a:xfrm>
        </p:spPr>
        <p:txBody>
          <a:bodyPr>
            <a:normAutofit fontScale="92500" lnSpcReduction="20000"/>
          </a:bodyPr>
          <a:lstStyle/>
          <a:p>
            <a:r>
              <a:rPr lang="en-US" dirty="0"/>
              <a:t>Shell (electron): A grouping of electrons in an atom according to energy. </a:t>
            </a:r>
          </a:p>
          <a:p>
            <a:r>
              <a:rPr lang="en-US" dirty="0"/>
              <a:t>The farther a shell is from the nucleus, the larger it is, the more electrons it can hold, and the higher the energies of those electrons. </a:t>
            </a:r>
          </a:p>
          <a:p>
            <a:r>
              <a:rPr lang="en-US" dirty="0"/>
              <a:t>The first shell (closest to the nucleus) can hold two electrons. The second shell can hold 8 electrons. The third shell can hold 32 electrons.</a:t>
            </a:r>
          </a:p>
          <a:p>
            <a:r>
              <a:rPr lang="en-US" dirty="0"/>
              <a:t> Within the shells, electrons are further grouped into </a:t>
            </a:r>
            <a:r>
              <a:rPr lang="en-US" dirty="0" err="1"/>
              <a:t>subshells</a:t>
            </a:r>
            <a:r>
              <a:rPr lang="en-US" dirty="0"/>
              <a:t> of four different types, identified as s, p, d, and f in order of increasing energy. </a:t>
            </a:r>
          </a:p>
          <a:p>
            <a:r>
              <a:rPr lang="en-US" dirty="0"/>
              <a:t>The first shell has only an s </a:t>
            </a:r>
            <a:r>
              <a:rPr lang="en-US" dirty="0" err="1"/>
              <a:t>subshell</a:t>
            </a:r>
            <a:r>
              <a:rPr lang="en-US" dirty="0"/>
              <a:t>; the second shell has an s and a p </a:t>
            </a:r>
            <a:r>
              <a:rPr lang="en-US" dirty="0" err="1"/>
              <a:t>subshell</a:t>
            </a:r>
            <a:r>
              <a:rPr lang="en-US" dirty="0"/>
              <a:t>; the third shell has s, p, and d </a:t>
            </a:r>
            <a:r>
              <a:rPr lang="en-US" dirty="0" err="1"/>
              <a:t>subshells</a:t>
            </a:r>
            <a:r>
              <a:rPr lang="en-US" dirty="0"/>
              <a:t>, and the fourth has s, p, d and f </a:t>
            </a:r>
            <a:r>
              <a:rPr lang="en-US" dirty="0" err="1"/>
              <a:t>subshells</a:t>
            </a:r>
            <a:r>
              <a:rPr lang="en-US" dirty="0"/>
              <a:t>.</a:t>
            </a:r>
          </a:p>
          <a:p>
            <a:r>
              <a:rPr lang="en-US" dirty="0"/>
              <a:t> The number of </a:t>
            </a:r>
            <a:r>
              <a:rPr lang="en-US" dirty="0" err="1"/>
              <a:t>subshells</a:t>
            </a:r>
            <a:r>
              <a:rPr lang="en-US" dirty="0"/>
              <a:t> is equal to the shell number. A specific </a:t>
            </a:r>
            <a:r>
              <a:rPr lang="en-US" dirty="0" err="1"/>
              <a:t>subshell</a:t>
            </a:r>
            <a:r>
              <a:rPr lang="en-US" dirty="0"/>
              <a:t> is symbolized by writing the number of the shell, followed by the letter for the </a:t>
            </a:r>
            <a:r>
              <a:rPr lang="en-US" dirty="0" err="1"/>
              <a:t>subshell</a:t>
            </a:r>
            <a:r>
              <a:rPr lang="en-US" dirty="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err="1"/>
              <a:t>Subshell</a:t>
            </a:r>
            <a:r>
              <a:rPr lang="en-US" dirty="0"/>
              <a:t> (electron):</a:t>
            </a:r>
          </a:p>
        </p:txBody>
      </p:sp>
      <p:sp>
        <p:nvSpPr>
          <p:cNvPr id="3" name="Content Placeholder 2"/>
          <p:cNvSpPr>
            <a:spLocks noGrp="1"/>
          </p:cNvSpPr>
          <p:nvPr>
            <p:ph idx="1"/>
          </p:nvPr>
        </p:nvSpPr>
        <p:spPr>
          <a:xfrm>
            <a:off x="457200" y="762000"/>
            <a:ext cx="8229600" cy="5867400"/>
          </a:xfrm>
        </p:spPr>
        <p:txBody>
          <a:bodyPr>
            <a:normAutofit/>
          </a:bodyPr>
          <a:lstStyle/>
          <a:p>
            <a:r>
              <a:rPr lang="en-US" dirty="0"/>
              <a:t>A grouping of electrons in a shell according to the shape of the region of space they occupy.</a:t>
            </a:r>
          </a:p>
          <a:p>
            <a:r>
              <a:rPr lang="en-US" dirty="0"/>
              <a:t> Within each </a:t>
            </a:r>
            <a:r>
              <a:rPr lang="en-US" dirty="0" err="1"/>
              <a:t>subshell</a:t>
            </a:r>
            <a:r>
              <a:rPr lang="en-US" dirty="0"/>
              <a:t>, electrons are grouped into </a:t>
            </a:r>
            <a:r>
              <a:rPr lang="en-US" dirty="0" err="1"/>
              <a:t>orbitals</a:t>
            </a:r>
            <a:r>
              <a:rPr lang="en-US" dirty="0"/>
              <a:t>, regions of space within an atom where the specific electrons are most likely to be found. </a:t>
            </a:r>
          </a:p>
          <a:p>
            <a:r>
              <a:rPr lang="en-US" dirty="0"/>
              <a:t>Within each </a:t>
            </a:r>
            <a:r>
              <a:rPr lang="en-US" dirty="0" err="1"/>
              <a:t>subshell</a:t>
            </a:r>
            <a:r>
              <a:rPr lang="en-US" dirty="0"/>
              <a:t>, electrons are grouped into </a:t>
            </a:r>
            <a:r>
              <a:rPr lang="en-US" dirty="0" err="1"/>
              <a:t>orbitals</a:t>
            </a:r>
            <a:r>
              <a:rPr lang="en-US" dirty="0"/>
              <a:t>, regions of space within an atom where the specific electrons are most likely to be found.</a:t>
            </a:r>
          </a:p>
          <a:p>
            <a:r>
              <a:rPr lang="en-US" dirty="0"/>
              <a:t> Each orbital holds two electrons which differ in a property known as spin.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dirty="0"/>
              <a:t>Orbital</a:t>
            </a:r>
          </a:p>
        </p:txBody>
      </p:sp>
      <p:sp>
        <p:nvSpPr>
          <p:cNvPr id="3" name="Content Placeholder 2"/>
          <p:cNvSpPr>
            <a:spLocks noGrp="1"/>
          </p:cNvSpPr>
          <p:nvPr>
            <p:ph sz="half" idx="1"/>
          </p:nvPr>
        </p:nvSpPr>
        <p:spPr>
          <a:xfrm>
            <a:off x="457200" y="609600"/>
            <a:ext cx="8153400" cy="3962400"/>
          </a:xfrm>
        </p:spPr>
        <p:txBody>
          <a:bodyPr>
            <a:noAutofit/>
          </a:bodyPr>
          <a:lstStyle/>
          <a:p>
            <a:r>
              <a:rPr lang="en-US" sz="2300" dirty="0"/>
              <a:t>A region of space within an atom where an electron in a given </a:t>
            </a:r>
            <a:r>
              <a:rPr lang="en-US" sz="2300" dirty="0" err="1"/>
              <a:t>subshell</a:t>
            </a:r>
            <a:r>
              <a:rPr lang="en-US" sz="2300" dirty="0"/>
              <a:t> can be found.</a:t>
            </a:r>
          </a:p>
          <a:p>
            <a:r>
              <a:rPr lang="en-US" sz="2300" dirty="0"/>
              <a:t>Any orbital can hold a maximum of 2 electrons with opposite spin. </a:t>
            </a:r>
          </a:p>
          <a:p>
            <a:r>
              <a:rPr lang="en-US" sz="2300" dirty="0"/>
              <a:t>The first shell has one 1s orbital and holds 2 electrons. </a:t>
            </a:r>
          </a:p>
          <a:p>
            <a:r>
              <a:rPr lang="en-US" sz="2300" dirty="0"/>
              <a:t>The second shell holds 8 electrons; 2 in a 2s orbital and 6 in three 2p </a:t>
            </a:r>
            <a:r>
              <a:rPr lang="en-US" sz="2300" dirty="0" err="1"/>
              <a:t>orbitals</a:t>
            </a:r>
            <a:r>
              <a:rPr lang="en-US" sz="2300" dirty="0"/>
              <a:t>. </a:t>
            </a:r>
          </a:p>
          <a:p>
            <a:r>
              <a:rPr lang="en-US" sz="2300" dirty="0"/>
              <a:t>The third shell holds 18 electrons; 2 in a 3s orbital; 6 in three 3p </a:t>
            </a:r>
            <a:r>
              <a:rPr lang="en-US" sz="2300" dirty="0" err="1"/>
              <a:t>orbitals</a:t>
            </a:r>
            <a:r>
              <a:rPr lang="en-US" sz="2300" dirty="0"/>
              <a:t>; and 10 in five 3d </a:t>
            </a:r>
            <a:r>
              <a:rPr lang="en-US" sz="2300" dirty="0" err="1"/>
              <a:t>orbitals</a:t>
            </a:r>
            <a:r>
              <a:rPr lang="en-US" sz="2300" dirty="0"/>
              <a:t>. </a:t>
            </a:r>
          </a:p>
          <a:p>
            <a:r>
              <a:rPr lang="en-US" sz="2300" dirty="0"/>
              <a:t>The fourth shell holds 32 electrons; 2 in a 4s orbital; 6 in three 4p </a:t>
            </a:r>
            <a:r>
              <a:rPr lang="en-US" sz="2300" dirty="0" err="1"/>
              <a:t>orbitals</a:t>
            </a:r>
            <a:r>
              <a:rPr lang="en-US" sz="2300" dirty="0"/>
              <a:t>; 10 in five 4d </a:t>
            </a:r>
            <a:r>
              <a:rPr lang="en-US" sz="2300" dirty="0" err="1"/>
              <a:t>orbitals</a:t>
            </a:r>
            <a:r>
              <a:rPr lang="en-US" sz="2300" dirty="0"/>
              <a:t>; and 14 in seven 4f </a:t>
            </a:r>
            <a:r>
              <a:rPr lang="en-US" sz="2400" dirty="0" err="1"/>
              <a:t>orbitals</a:t>
            </a:r>
            <a:r>
              <a:rPr lang="en-US" sz="2400" dirty="0"/>
              <a:t>.</a:t>
            </a:r>
          </a:p>
        </p:txBody>
      </p:sp>
      <p:pic>
        <p:nvPicPr>
          <p:cNvPr id="7170" name="Picture 2"/>
          <p:cNvPicPr>
            <a:picLocks noGrp="1" noChangeAspect="1" noChangeArrowheads="1"/>
          </p:cNvPicPr>
          <p:nvPr>
            <p:ph sz="half" idx="2"/>
          </p:nvPr>
        </p:nvPicPr>
        <p:blipFill>
          <a:blip r:embed="rId2"/>
          <a:srcRect/>
          <a:stretch>
            <a:fillRect/>
          </a:stretch>
        </p:blipFill>
        <p:spPr bwMode="auto">
          <a:xfrm>
            <a:off x="457200" y="4953000"/>
            <a:ext cx="8229600" cy="16764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45719"/>
          </a:xfrm>
        </p:spPr>
        <p:txBody>
          <a:bodyPr>
            <a:normAutofit fontScale="90000"/>
          </a:bodyPr>
          <a:lstStyle/>
          <a:p>
            <a:br>
              <a:rPr lang="en-US" dirty="0"/>
            </a:br>
            <a:endParaRPr lang="en-US" dirty="0"/>
          </a:p>
        </p:txBody>
      </p:sp>
      <p:sp>
        <p:nvSpPr>
          <p:cNvPr id="4" name="Text Placeholder 3"/>
          <p:cNvSpPr>
            <a:spLocks noGrp="1"/>
          </p:cNvSpPr>
          <p:nvPr>
            <p:ph type="body" idx="2"/>
          </p:nvPr>
        </p:nvSpPr>
        <p:spPr>
          <a:xfrm>
            <a:off x="457200" y="304800"/>
            <a:ext cx="3505200" cy="6248400"/>
          </a:xfrm>
        </p:spPr>
        <p:txBody>
          <a:bodyPr>
            <a:normAutofit fontScale="92500"/>
          </a:bodyPr>
          <a:lstStyle/>
          <a:p>
            <a:endParaRPr lang="en-US" sz="2400" b="1" dirty="0"/>
          </a:p>
          <a:p>
            <a:endParaRPr lang="en-US" sz="2400" b="1" dirty="0"/>
          </a:p>
          <a:p>
            <a:r>
              <a:rPr lang="en-US" sz="2400" b="1" dirty="0"/>
              <a:t>The electron can spin in two directions:</a:t>
            </a:r>
          </a:p>
          <a:p>
            <a:r>
              <a:rPr lang="en-US" sz="2400" dirty="0"/>
              <a:t>Spin up</a:t>
            </a:r>
          </a:p>
          <a:p>
            <a:r>
              <a:rPr lang="en-US" sz="2400" dirty="0"/>
              <a:t>Spin down</a:t>
            </a:r>
          </a:p>
          <a:p>
            <a:endParaRPr lang="en-US" sz="2400" dirty="0"/>
          </a:p>
          <a:p>
            <a:pPr>
              <a:buFont typeface="Arial" pitchFamily="34" charset="0"/>
              <a:buChar char="•"/>
            </a:pPr>
            <a:r>
              <a:rPr lang="en-US" sz="2400" dirty="0"/>
              <a:t>The spin up and spin down directions correspond to the spinning in the </a:t>
            </a:r>
            <a:r>
              <a:rPr lang="en-US" sz="2400" b="1" dirty="0"/>
              <a:t>“+z”</a:t>
            </a:r>
            <a:r>
              <a:rPr lang="en-US" sz="2400" dirty="0"/>
              <a:t> or </a:t>
            </a:r>
            <a:r>
              <a:rPr lang="en-US" sz="2400" b="1" dirty="0"/>
              <a:t>“–z” direction</a:t>
            </a:r>
            <a:r>
              <a:rPr lang="en-US" sz="2400" dirty="0"/>
              <a:t>. </a:t>
            </a:r>
          </a:p>
          <a:p>
            <a:endParaRPr lang="en-US" sz="2400" dirty="0"/>
          </a:p>
          <a:p>
            <a:pPr>
              <a:buFont typeface="Arial" pitchFamily="34" charset="0"/>
              <a:buChar char="•"/>
            </a:pPr>
            <a:r>
              <a:rPr lang="en-US" sz="2400" dirty="0"/>
              <a:t>These spins </a:t>
            </a:r>
            <a:r>
              <a:rPr lang="en-US" sz="2400" b="1" dirty="0"/>
              <a:t>(spin up and spin down)</a:t>
            </a:r>
            <a:r>
              <a:rPr lang="en-US" sz="2400" dirty="0"/>
              <a:t> are the particles that have spin “</a:t>
            </a:r>
            <a:r>
              <a:rPr lang="en-US" sz="2400" b="1" dirty="0"/>
              <a:t>s</a:t>
            </a:r>
            <a:r>
              <a:rPr lang="en-US" sz="2400" dirty="0"/>
              <a:t>” equal to 1/2, i.e. for electrons.</a:t>
            </a:r>
          </a:p>
          <a:p>
            <a:endParaRPr lang="en-US" dirty="0"/>
          </a:p>
        </p:txBody>
      </p:sp>
      <p:sp>
        <p:nvSpPr>
          <p:cNvPr id="3" name="Content Placeholder 2"/>
          <p:cNvSpPr>
            <a:spLocks noGrp="1"/>
          </p:cNvSpPr>
          <p:nvPr>
            <p:ph sz="half" idx="1"/>
          </p:nvPr>
        </p:nvSpPr>
        <p:spPr/>
        <p:txBody>
          <a:bodyPr/>
          <a:lstStyle/>
          <a:p>
            <a:r>
              <a:rPr lang="en-US" b="1" dirty="0"/>
              <a:t>Electron Spin Theory</a:t>
            </a:r>
            <a:br>
              <a:rPr lang="en-US" b="1" dirty="0"/>
            </a:br>
            <a:endParaRPr lang="en-US" dirty="0"/>
          </a:p>
        </p:txBody>
      </p:sp>
      <p:pic>
        <p:nvPicPr>
          <p:cNvPr id="8194" name="Picture 2"/>
          <p:cNvPicPr>
            <a:picLocks noChangeAspect="1" noChangeArrowheads="1"/>
          </p:cNvPicPr>
          <p:nvPr/>
        </p:nvPicPr>
        <p:blipFill>
          <a:blip r:embed="rId2"/>
          <a:srcRect/>
          <a:stretch>
            <a:fillRect/>
          </a:stretch>
        </p:blipFill>
        <p:spPr bwMode="auto">
          <a:xfrm>
            <a:off x="3886200" y="1143000"/>
            <a:ext cx="5029199" cy="3429000"/>
          </a:xfrm>
          <a:prstGeom prst="rect">
            <a:avLst/>
          </a:prstGeom>
          <a:noFill/>
          <a:ln w="9525">
            <a:noFill/>
            <a:miter lim="800000"/>
            <a:headEnd/>
            <a:tailEnd/>
          </a:ln>
          <a:effectLst/>
        </p:spPr>
      </p:pic>
      <p:grpSp>
        <p:nvGrpSpPr>
          <p:cNvPr id="8201" name="Group 11"/>
          <p:cNvGrpSpPr>
            <a:grpSpLocks/>
          </p:cNvGrpSpPr>
          <p:nvPr/>
        </p:nvGrpSpPr>
        <p:grpSpPr bwMode="auto">
          <a:xfrm>
            <a:off x="5029200" y="4648200"/>
            <a:ext cx="3124200" cy="2209800"/>
            <a:chOff x="-3498" y="0"/>
            <a:chExt cx="20351" cy="14711"/>
          </a:xfrm>
        </p:grpSpPr>
        <p:pic>
          <p:nvPicPr>
            <p:cNvPr id="148866675" name="Picture 9"/>
            <p:cNvPicPr>
              <a:picLocks noChangeAspect="1" noChangeArrowheads="1"/>
            </p:cNvPicPr>
            <p:nvPr/>
          </p:nvPicPr>
          <p:blipFill>
            <a:blip r:embed="rId3"/>
            <a:srcRect/>
            <a:stretch>
              <a:fillRect/>
            </a:stretch>
          </p:blipFill>
          <p:spPr bwMode="auto">
            <a:xfrm>
              <a:off x="-2782" y="0"/>
              <a:ext cx="19188" cy="11137"/>
            </a:xfrm>
            <a:prstGeom prst="rect">
              <a:avLst/>
            </a:prstGeom>
            <a:noFill/>
          </p:spPr>
        </p:pic>
        <p:sp>
          <p:nvSpPr>
            <p:cNvPr id="1785061168" name="Text Box 11"/>
            <p:cNvSpPr txBox="1">
              <a:spLocks noChangeArrowheads="1"/>
            </p:cNvSpPr>
            <p:nvPr/>
          </p:nvSpPr>
          <p:spPr bwMode="auto">
            <a:xfrm>
              <a:off x="-3498" y="11847"/>
              <a:ext cx="20350" cy="2864"/>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1" i="0" u="none" strike="noStrike" cap="none" normalizeH="0" baseline="0">
                  <a:ln>
                    <a:noFill/>
                  </a:ln>
                  <a:solidFill>
                    <a:schemeClr val="tx1"/>
                  </a:solidFill>
                  <a:effectLst/>
                  <a:latin typeface="Times New Roman" pitchFamily="18" charset="0"/>
                  <a:cs typeface="Arial" pitchFamily="34" charset="0"/>
                </a:rPr>
                <a:t>Fig. 1.3 Electron Spinning</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90600"/>
            <a:ext cx="8229600" cy="685800"/>
          </a:xfrm>
        </p:spPr>
        <p:txBody>
          <a:bodyPr>
            <a:normAutofit fontScale="90000"/>
          </a:bodyPr>
          <a:lstStyle/>
          <a:p>
            <a:br>
              <a:rPr lang="en-US" b="1" dirty="0"/>
            </a:br>
            <a:br>
              <a:rPr lang="en-US" b="1" dirty="0"/>
            </a:br>
            <a:r>
              <a:rPr lang="en-US" b="1" dirty="0"/>
              <a:t>Pauli Exclusion Principle</a:t>
            </a:r>
            <a:br>
              <a:rPr lang="en-US" b="1" dirty="0"/>
            </a:br>
            <a:endParaRPr lang="en-US" dirty="0"/>
          </a:p>
        </p:txBody>
      </p:sp>
      <p:sp>
        <p:nvSpPr>
          <p:cNvPr id="3" name="Content Placeholder 2"/>
          <p:cNvSpPr>
            <a:spLocks noGrp="1"/>
          </p:cNvSpPr>
          <p:nvPr>
            <p:ph idx="1"/>
          </p:nvPr>
        </p:nvSpPr>
        <p:spPr>
          <a:xfrm>
            <a:off x="457200" y="838200"/>
            <a:ext cx="8229600" cy="5287963"/>
          </a:xfrm>
        </p:spPr>
        <p:txBody>
          <a:bodyPr/>
          <a:lstStyle/>
          <a:p>
            <a:r>
              <a:rPr lang="en-US" dirty="0"/>
              <a:t> No two electrons in an atom may have the same set of quantum numbers.</a:t>
            </a:r>
          </a:p>
          <a:p>
            <a:r>
              <a:rPr lang="en-US" dirty="0"/>
              <a:t>This together with the idea that atoms will occupy the lowest energy levels available allows us to understand the Periodic Table .</a:t>
            </a:r>
          </a:p>
          <a:p>
            <a:endParaRPr lang="en-US" dirty="0"/>
          </a:p>
          <a:p>
            <a:pPr>
              <a:buNone/>
            </a:pPr>
            <a:endParaRPr lang="en-US" dirty="0"/>
          </a:p>
          <a:p>
            <a:pPr>
              <a:buNone/>
            </a:pPr>
            <a:endParaRPr lang="en-US" dirty="0"/>
          </a:p>
          <a:p>
            <a:pPr>
              <a:buNone/>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1676400"/>
          </a:xfrm>
        </p:spPr>
        <p:txBody>
          <a:bodyPr>
            <a:normAutofit/>
          </a:bodyPr>
          <a:lstStyle/>
          <a:p>
            <a:pPr algn="ctr"/>
            <a:r>
              <a:rPr lang="en-US" b="1" dirty="0">
                <a:solidFill>
                  <a:srgbClr val="C00000"/>
                </a:solidFill>
                <a:latin typeface="Times New Roman" pitchFamily="18" charset="0"/>
                <a:cs typeface="Times New Roman" pitchFamily="18" charset="0"/>
              </a:rPr>
              <a:t>ENGINEERING SCIENCE MATERIALS</a:t>
            </a:r>
            <a:endParaRPr lang="en-US" b="1" dirty="0"/>
          </a:p>
        </p:txBody>
      </p:sp>
      <p:sp>
        <p:nvSpPr>
          <p:cNvPr id="3" name="Content Placeholder 2"/>
          <p:cNvSpPr>
            <a:spLocks noGrp="1"/>
          </p:cNvSpPr>
          <p:nvPr>
            <p:ph idx="1"/>
          </p:nvPr>
        </p:nvSpPr>
        <p:spPr>
          <a:xfrm>
            <a:off x="0" y="1905000"/>
            <a:ext cx="9144000" cy="4953000"/>
          </a:xfrm>
        </p:spPr>
        <p:txBody>
          <a:bodyPr/>
          <a:lstStyle/>
          <a:p>
            <a:pPr algn="just">
              <a:lnSpc>
                <a:spcPct val="90000"/>
              </a:lnSpc>
            </a:pPr>
            <a:r>
              <a:rPr lang="en-US" dirty="0">
                <a:latin typeface="Times New Roman" pitchFamily="18" charset="0"/>
                <a:cs typeface="Times New Roman" pitchFamily="18" charset="0"/>
              </a:rPr>
              <a:t>It all </a:t>
            </a:r>
            <a:r>
              <a:rPr lang="en-US">
                <a:latin typeface="Times New Roman" pitchFamily="18" charset="0"/>
                <a:cs typeface="Times New Roman" pitchFamily="18" charset="0"/>
              </a:rPr>
              <a:t>about the </a:t>
            </a:r>
            <a:r>
              <a:rPr lang="en-US" dirty="0">
                <a:latin typeface="Times New Roman" pitchFamily="18" charset="0"/>
                <a:cs typeface="Times New Roman" pitchFamily="18" charset="0"/>
              </a:rPr>
              <a:t>materials and how they are processed</a:t>
            </a:r>
          </a:p>
          <a:p>
            <a:pPr marL="0" indent="0" algn="just">
              <a:lnSpc>
                <a:spcPct val="90000"/>
              </a:lnSpc>
              <a:buNone/>
            </a:pPr>
            <a:endParaRPr lang="en-US" dirty="0">
              <a:latin typeface="Times New Roman" pitchFamily="18" charset="0"/>
              <a:cs typeface="Times New Roman" pitchFamily="18" charset="0"/>
            </a:endParaRPr>
          </a:p>
          <a:p>
            <a:pPr algn="just">
              <a:lnSpc>
                <a:spcPct val="90000"/>
              </a:lnSpc>
            </a:pPr>
            <a:r>
              <a:rPr lang="en-US" dirty="0">
                <a:latin typeface="Times New Roman" pitchFamily="18" charset="0"/>
                <a:cs typeface="Times New Roman" pitchFamily="18" charset="0"/>
              </a:rPr>
              <a:t>That is why we call it materials </a:t>
            </a:r>
            <a:r>
              <a:rPr lang="en-US" i="1" dirty="0">
                <a:latin typeface="Times New Roman" pitchFamily="18" charset="0"/>
                <a:cs typeface="Times New Roman" pitchFamily="18" charset="0"/>
              </a:rPr>
              <a:t>ENGINEERING</a:t>
            </a:r>
          </a:p>
          <a:p>
            <a:pPr marL="0" indent="0" algn="just">
              <a:lnSpc>
                <a:spcPct val="90000"/>
              </a:lnSpc>
              <a:buNone/>
            </a:pPr>
            <a:endParaRPr lang="en-US" i="1" dirty="0">
              <a:latin typeface="Times New Roman" pitchFamily="18" charset="0"/>
              <a:cs typeface="Times New Roman" pitchFamily="18" charset="0"/>
            </a:endParaRPr>
          </a:p>
          <a:p>
            <a:pPr algn="just">
              <a:lnSpc>
                <a:spcPct val="90000"/>
              </a:lnSpc>
            </a:pPr>
            <a:r>
              <a:rPr lang="en-US" b="1" i="1" dirty="0">
                <a:latin typeface="Times New Roman" pitchFamily="18" charset="0"/>
                <a:cs typeface="Times New Roman" pitchFamily="18" charset="0"/>
              </a:rPr>
              <a:t>Minor differences</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in Raw materials or processing parameters can mean</a:t>
            </a:r>
            <a:r>
              <a:rPr lang="en-US" i="1" dirty="0">
                <a:latin typeface="Times New Roman" pitchFamily="18" charset="0"/>
                <a:cs typeface="Times New Roman" pitchFamily="18" charset="0"/>
              </a:rPr>
              <a:t> </a:t>
            </a:r>
            <a:r>
              <a:rPr lang="en-US" b="1" i="1" dirty="0">
                <a:latin typeface="Times New Roman" pitchFamily="18" charset="0"/>
                <a:cs typeface="Times New Roman" pitchFamily="18" charset="0"/>
              </a:rPr>
              <a:t>major changes in the performance</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of the final material or product</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108809" y="0"/>
            <a:ext cx="9035191" cy="64008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b="1" dirty="0" err="1"/>
              <a:t>Hund's</a:t>
            </a:r>
            <a:r>
              <a:rPr lang="en-US" b="1" dirty="0"/>
              <a:t> rule of maximum multiplicity</a:t>
            </a:r>
            <a:endParaRPr lang="en-US" dirty="0"/>
          </a:p>
        </p:txBody>
      </p:sp>
      <p:sp>
        <p:nvSpPr>
          <p:cNvPr id="3" name="Content Placeholder 2"/>
          <p:cNvSpPr>
            <a:spLocks noGrp="1"/>
          </p:cNvSpPr>
          <p:nvPr>
            <p:ph idx="1"/>
          </p:nvPr>
        </p:nvSpPr>
        <p:spPr>
          <a:xfrm>
            <a:off x="457200" y="1143000"/>
            <a:ext cx="8229600" cy="4983163"/>
          </a:xfrm>
        </p:spPr>
        <p:txBody>
          <a:bodyPr>
            <a:normAutofit/>
          </a:bodyPr>
          <a:lstStyle/>
          <a:p>
            <a:r>
              <a:rPr lang="en-US" dirty="0" err="1">
                <a:solidFill>
                  <a:schemeClr val="tx1">
                    <a:lumMod val="95000"/>
                    <a:lumOff val="5000"/>
                  </a:schemeClr>
                </a:solidFill>
              </a:rPr>
              <a:t>Hund's</a:t>
            </a:r>
            <a:r>
              <a:rPr lang="en-US" dirty="0">
                <a:solidFill>
                  <a:schemeClr val="tx1">
                    <a:lumMod val="95000"/>
                    <a:lumOff val="5000"/>
                  </a:schemeClr>
                </a:solidFill>
              </a:rPr>
              <a:t> rule of maximum multiplicity is a rule based on observation of atomic spectra, which is used to predict the ground state  of an atom or molecule with one or more open electronic shells </a:t>
            </a:r>
          </a:p>
          <a:p>
            <a:r>
              <a:rPr lang="en-US" dirty="0">
                <a:solidFill>
                  <a:schemeClr val="tx1">
                    <a:lumMod val="95000"/>
                    <a:lumOff val="5000"/>
                  </a:schemeClr>
                </a:solidFill>
              </a:rPr>
              <a:t>The rule states that for a given electron configuration, the lowest energy term is the one with the greatest value of spin multiplicity .</a:t>
            </a:r>
            <a:endParaRPr lang="en-US" baseline="30000" dirty="0">
              <a:solidFill>
                <a:schemeClr val="tx1">
                  <a:lumMod val="95000"/>
                  <a:lumOff val="5000"/>
                </a:schemeClr>
              </a:solidFill>
            </a:endParaRPr>
          </a:p>
          <a:p>
            <a:r>
              <a:rPr lang="en-US" dirty="0">
                <a:solidFill>
                  <a:schemeClr val="tx1">
                    <a:lumMod val="95000"/>
                    <a:lumOff val="5000"/>
                  </a:schemeClr>
                </a:solidFill>
              </a:rPr>
              <a:t>This implies that if two or more orbital's of equal energy are available, electrons will occupy them singly before filling them in pairs.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94519"/>
            <a:ext cx="8229600" cy="639762"/>
          </a:xfrm>
        </p:spPr>
        <p:txBody>
          <a:bodyPr>
            <a:normAutofit fontScale="90000"/>
          </a:bodyPr>
          <a:lstStyle/>
          <a:p>
            <a:r>
              <a:rPr lang="en-US" b="1" dirty="0" err="1"/>
              <a:t>Hund's</a:t>
            </a:r>
            <a:r>
              <a:rPr lang="en-US" b="1" dirty="0"/>
              <a:t> rule of maximum multiplicity</a:t>
            </a:r>
            <a:endParaRPr lang="en-US" dirty="0"/>
          </a:p>
        </p:txBody>
      </p:sp>
      <p:sp>
        <p:nvSpPr>
          <p:cNvPr id="3" name="Content Placeholder 2"/>
          <p:cNvSpPr>
            <a:spLocks noGrp="1"/>
          </p:cNvSpPr>
          <p:nvPr>
            <p:ph idx="1"/>
          </p:nvPr>
        </p:nvSpPr>
        <p:spPr>
          <a:xfrm>
            <a:off x="304800" y="1371600"/>
            <a:ext cx="8686800" cy="5211763"/>
          </a:xfrm>
        </p:spPr>
        <p:txBody>
          <a:bodyPr>
            <a:normAutofit/>
          </a:bodyPr>
          <a:lstStyle/>
          <a:p>
            <a:r>
              <a:rPr lang="en-US" dirty="0"/>
              <a:t>Before any two electrons occupy an orbital in a </a:t>
            </a:r>
            <a:r>
              <a:rPr lang="en-US" dirty="0" err="1"/>
              <a:t>subshell</a:t>
            </a:r>
            <a:r>
              <a:rPr lang="en-US" dirty="0"/>
              <a:t>, other </a:t>
            </a:r>
            <a:r>
              <a:rPr lang="en-US" dirty="0" err="1"/>
              <a:t>orbitals</a:t>
            </a:r>
            <a:r>
              <a:rPr lang="en-US" dirty="0"/>
              <a:t> in the same </a:t>
            </a:r>
            <a:r>
              <a:rPr lang="en-US" dirty="0" err="1"/>
              <a:t>subshell</a:t>
            </a:r>
            <a:r>
              <a:rPr lang="en-US" dirty="0"/>
              <a:t> must first each contain one electron.</a:t>
            </a:r>
          </a:p>
          <a:p>
            <a:r>
              <a:rPr lang="en-US" dirty="0"/>
              <a:t> Also, the electrons filling a </a:t>
            </a:r>
            <a:r>
              <a:rPr lang="en-US" dirty="0" err="1"/>
              <a:t>subshell</a:t>
            </a:r>
            <a:r>
              <a:rPr lang="en-US" dirty="0"/>
              <a:t> will have parallel spin before the shell starts filling up with the opposite spin electrons (after the first orbital gains a second electron). </a:t>
            </a:r>
          </a:p>
          <a:p>
            <a:r>
              <a:rPr lang="en-US" dirty="0"/>
              <a:t>As a result, when filling up atomic </a:t>
            </a:r>
            <a:r>
              <a:rPr lang="en-US" dirty="0" err="1"/>
              <a:t>orbitals</a:t>
            </a:r>
            <a:r>
              <a:rPr lang="en-US" dirty="0"/>
              <a:t>, the maximum number of unpaired electrons (and hence maximum total spin state) is assured.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fontScale="90000"/>
          </a:bodyPr>
          <a:lstStyle/>
          <a:p>
            <a:r>
              <a:rPr lang="en-US" altLang="en-US" dirty="0"/>
              <a:t>Atomic And Molecular Bonds</a:t>
            </a:r>
            <a:endParaRPr lang="en-US" dirty="0"/>
          </a:p>
        </p:txBody>
      </p:sp>
      <p:sp>
        <p:nvSpPr>
          <p:cNvPr id="3" name="Content Placeholder 2"/>
          <p:cNvSpPr>
            <a:spLocks noGrp="1"/>
          </p:cNvSpPr>
          <p:nvPr>
            <p:ph idx="1"/>
          </p:nvPr>
        </p:nvSpPr>
        <p:spPr>
          <a:xfrm>
            <a:off x="457200" y="762000"/>
            <a:ext cx="8229600" cy="5791200"/>
          </a:xfrm>
        </p:spPr>
        <p:txBody>
          <a:bodyPr>
            <a:normAutofit/>
          </a:bodyPr>
          <a:lstStyle/>
          <a:p>
            <a:r>
              <a:rPr lang="en-US" dirty="0"/>
              <a:t>The forces that hold atoms and molecules together in chemical compounds are known as molecular and atomic bonds.</a:t>
            </a:r>
          </a:p>
          <a:p>
            <a:r>
              <a:rPr lang="en-US" dirty="0"/>
              <a:t>Stable structures created as a result of the electrons interacting between atoms to form these bonds.</a:t>
            </a:r>
          </a:p>
          <a:p>
            <a:r>
              <a:rPr lang="en-US" dirty="0"/>
              <a:t>Studying and forecasting chemical reactions , material characteristics, and a </a:t>
            </a:r>
            <a:r>
              <a:rPr lang="en-US" dirty="0" err="1"/>
              <a:t>ost</a:t>
            </a:r>
            <a:r>
              <a:rPr lang="en-US" dirty="0"/>
              <a:t> of other phenomena in chemistry and materials science depend heavily on an understanding of atomic and molecular interactions.</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7650" name="Picture 2"/>
          <p:cNvPicPr>
            <a:picLocks noGrp="1" noChangeAspect="1" noChangeArrowheads="1"/>
          </p:cNvPicPr>
          <p:nvPr>
            <p:ph idx="1"/>
          </p:nvPr>
        </p:nvPicPr>
        <p:blipFill>
          <a:blip r:embed="rId2"/>
          <a:srcRect/>
          <a:stretch>
            <a:fillRect/>
          </a:stretch>
        </p:blipFill>
        <p:spPr bwMode="auto">
          <a:xfrm>
            <a:off x="1" y="0"/>
            <a:ext cx="9144000" cy="6889366"/>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38200"/>
            <a:ext cx="8229600" cy="762000"/>
          </a:xfrm>
        </p:spPr>
        <p:txBody>
          <a:bodyPr>
            <a:normAutofit fontScale="90000"/>
          </a:bodyPr>
          <a:lstStyle/>
          <a:p>
            <a:r>
              <a:rPr lang="en-US" dirty="0"/>
              <a:t>Types of atomic and molecular bonds</a:t>
            </a:r>
          </a:p>
        </p:txBody>
      </p:sp>
      <p:sp>
        <p:nvSpPr>
          <p:cNvPr id="3" name="Content Placeholder 2"/>
          <p:cNvSpPr>
            <a:spLocks noGrp="1"/>
          </p:cNvSpPr>
          <p:nvPr>
            <p:ph idx="1"/>
          </p:nvPr>
        </p:nvSpPr>
        <p:spPr>
          <a:xfrm>
            <a:off x="533400" y="1752600"/>
            <a:ext cx="8229600" cy="6096000"/>
          </a:xfrm>
        </p:spPr>
        <p:txBody>
          <a:bodyPr>
            <a:normAutofit/>
          </a:bodyPr>
          <a:lstStyle/>
          <a:p>
            <a:pPr>
              <a:buNone/>
            </a:pPr>
            <a:r>
              <a:rPr lang="en-US" dirty="0"/>
              <a:t>1. Covalent bonds</a:t>
            </a:r>
          </a:p>
          <a:p>
            <a:pPr>
              <a:buNone/>
            </a:pPr>
            <a:r>
              <a:rPr lang="en-US" dirty="0"/>
              <a:t>      </a:t>
            </a:r>
            <a:r>
              <a:rPr lang="en-US" dirty="0" err="1"/>
              <a:t>i</a:t>
            </a:r>
            <a:r>
              <a:rPr lang="en-US" dirty="0"/>
              <a:t>. Polar Covalent Bonds</a:t>
            </a:r>
          </a:p>
          <a:p>
            <a:pPr>
              <a:buNone/>
            </a:pPr>
            <a:r>
              <a:rPr lang="en-US" dirty="0"/>
              <a:t>     ii. </a:t>
            </a:r>
            <a:r>
              <a:rPr lang="en-US" dirty="0" err="1"/>
              <a:t>Nonpolar</a:t>
            </a:r>
            <a:r>
              <a:rPr lang="en-US" dirty="0"/>
              <a:t> Covalent Bonds</a:t>
            </a:r>
          </a:p>
          <a:p>
            <a:pPr>
              <a:buNone/>
            </a:pPr>
            <a:r>
              <a:rPr lang="en-US" dirty="0"/>
              <a:t>2. Ionic Bonds</a:t>
            </a:r>
          </a:p>
          <a:p>
            <a:pPr>
              <a:buNone/>
            </a:pPr>
            <a:r>
              <a:rPr lang="en-US" dirty="0"/>
              <a:t>3. Metallic Bonds</a:t>
            </a:r>
          </a:p>
          <a:p>
            <a:pPr>
              <a:buNone/>
            </a:pPr>
            <a:r>
              <a:rPr lang="en-US" dirty="0"/>
              <a:t>4. Hydrogen Bonds</a:t>
            </a:r>
          </a:p>
          <a:p>
            <a:pPr>
              <a:buNone/>
            </a:pPr>
            <a:r>
              <a:rPr lang="en-US" dirty="0"/>
              <a:t>5. Secondary Bonding</a:t>
            </a:r>
          </a:p>
          <a:p>
            <a:pPr>
              <a:buNone/>
            </a:pPr>
            <a:r>
              <a:rPr lang="en-US" dirty="0"/>
              <a:t>    </a:t>
            </a:r>
            <a:r>
              <a:rPr lang="en-US" dirty="0" err="1"/>
              <a:t>i</a:t>
            </a:r>
            <a:r>
              <a:rPr lang="en-US" dirty="0"/>
              <a:t>. Dipole-Dipole Interactions</a:t>
            </a:r>
          </a:p>
          <a:p>
            <a:pPr>
              <a:buNone/>
            </a:pPr>
            <a:r>
              <a:rPr lang="en-US" dirty="0"/>
              <a:t>   ii. London Dispersion Forces</a:t>
            </a:r>
          </a:p>
          <a:p>
            <a:pPr>
              <a:buNone/>
            </a:pPr>
            <a:r>
              <a:rPr lang="en-US" dirty="0"/>
              <a:t>  iii. Ion-Dipole Interactions</a:t>
            </a:r>
          </a:p>
          <a:p>
            <a:pPr>
              <a:buNone/>
            </a:pPr>
            <a:endParaRPr lang="en-US" dirty="0"/>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Types of atomic and molecular bonds</a:t>
            </a:r>
          </a:p>
        </p:txBody>
      </p:sp>
      <p:sp>
        <p:nvSpPr>
          <p:cNvPr id="3" name="Content Placeholder 2"/>
          <p:cNvSpPr>
            <a:spLocks noGrp="1"/>
          </p:cNvSpPr>
          <p:nvPr>
            <p:ph idx="1"/>
          </p:nvPr>
        </p:nvSpPr>
        <p:spPr/>
        <p:txBody>
          <a:bodyPr/>
          <a:lstStyle/>
          <a:p>
            <a:pPr>
              <a:buNone/>
            </a:pPr>
            <a:r>
              <a:rPr lang="en-US" dirty="0"/>
              <a:t>6. Mixed Bonding</a:t>
            </a:r>
          </a:p>
          <a:p>
            <a:pPr>
              <a:buNone/>
            </a:pPr>
            <a:r>
              <a:rPr lang="en-US" dirty="0"/>
              <a:t>7. Hybridization Bonding</a:t>
            </a:r>
          </a:p>
          <a:p>
            <a:pPr>
              <a:buNone/>
            </a:pPr>
            <a:r>
              <a:rPr lang="en-US" dirty="0"/>
              <a:t>  </a:t>
            </a:r>
            <a:r>
              <a:rPr lang="en-US" dirty="0" err="1"/>
              <a:t>i</a:t>
            </a:r>
            <a:r>
              <a:rPr lang="en-US" dirty="0"/>
              <a:t>. sp Hybridization</a:t>
            </a:r>
          </a:p>
          <a:p>
            <a:pPr>
              <a:buNone/>
            </a:pPr>
            <a:r>
              <a:rPr lang="en-US" dirty="0"/>
              <a:t> ii. Sp</a:t>
            </a:r>
            <a:r>
              <a:rPr lang="en-US" baseline="30000" dirty="0"/>
              <a:t>2 </a:t>
            </a:r>
            <a:r>
              <a:rPr lang="en-US" dirty="0"/>
              <a:t>Hybridization</a:t>
            </a:r>
          </a:p>
          <a:p>
            <a:pPr>
              <a:buNone/>
            </a:pPr>
            <a:r>
              <a:rPr lang="en-US" dirty="0"/>
              <a:t>iii. Sp</a:t>
            </a:r>
            <a:r>
              <a:rPr lang="en-US" baseline="30000" dirty="0"/>
              <a:t>3 </a:t>
            </a:r>
            <a:r>
              <a:rPr lang="en-US" dirty="0"/>
              <a:t>Hybridization</a:t>
            </a:r>
          </a:p>
          <a:p>
            <a:pPr>
              <a:buNone/>
            </a:pPr>
            <a:endParaRPr lang="en-US" dirty="0"/>
          </a:p>
          <a:p>
            <a:pPr>
              <a:buNone/>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533400"/>
          </a:xfrm>
        </p:spPr>
        <p:txBody>
          <a:bodyPr>
            <a:normAutofit/>
          </a:bodyPr>
          <a:lstStyle/>
          <a:p>
            <a:pPr algn="ctr"/>
            <a:r>
              <a:rPr lang="en-US" sz="2800" dirty="0"/>
              <a:t>Covalent Bond</a:t>
            </a:r>
          </a:p>
        </p:txBody>
      </p:sp>
      <p:sp>
        <p:nvSpPr>
          <p:cNvPr id="4" name="Text Placeholder 3"/>
          <p:cNvSpPr>
            <a:spLocks noGrp="1"/>
          </p:cNvSpPr>
          <p:nvPr>
            <p:ph type="body" idx="2"/>
          </p:nvPr>
        </p:nvSpPr>
        <p:spPr>
          <a:xfrm>
            <a:off x="304800" y="533400"/>
            <a:ext cx="8839200" cy="5791200"/>
          </a:xfrm>
        </p:spPr>
        <p:txBody>
          <a:bodyPr>
            <a:normAutofit/>
          </a:bodyPr>
          <a:lstStyle/>
          <a:p>
            <a:pPr>
              <a:buFont typeface="Arial" pitchFamily="34" charset="0"/>
              <a:buChar char="•"/>
            </a:pPr>
            <a:r>
              <a:rPr lang="en-US" sz="2800" dirty="0"/>
              <a:t> Covalent bonds are formed when atoms share electrons to establish a stable electron configuration .</a:t>
            </a:r>
          </a:p>
          <a:p>
            <a:r>
              <a:rPr lang="en-US" sz="2800" dirty="0"/>
              <a:t>There are  two different Covalent bonds</a:t>
            </a:r>
          </a:p>
          <a:p>
            <a:r>
              <a:rPr lang="en-US" sz="2800" dirty="0"/>
              <a:t>      </a:t>
            </a:r>
            <a:r>
              <a:rPr lang="en-US" sz="2800" dirty="0" err="1"/>
              <a:t>i</a:t>
            </a:r>
            <a:r>
              <a:rPr lang="en-US" sz="2800" dirty="0"/>
              <a:t>. Polar Covalent Bonds</a:t>
            </a:r>
          </a:p>
          <a:p>
            <a:r>
              <a:rPr lang="en-US" sz="2800" dirty="0"/>
              <a:t>     ii. </a:t>
            </a:r>
            <a:r>
              <a:rPr lang="en-US" sz="2800" dirty="0" err="1"/>
              <a:t>Nonpolar</a:t>
            </a:r>
            <a:r>
              <a:rPr lang="en-US" sz="2800" dirty="0"/>
              <a:t> Covalent Bonds</a:t>
            </a:r>
          </a:p>
          <a:p>
            <a:pPr>
              <a:buFont typeface="Arial" pitchFamily="34" charset="0"/>
              <a:buChar char="•"/>
            </a:pPr>
            <a:endParaRPr lang="en-US" sz="2800" dirty="0"/>
          </a:p>
        </p:txBody>
      </p:sp>
      <p:pic>
        <p:nvPicPr>
          <p:cNvPr id="5" name="Picture 2"/>
          <p:cNvPicPr>
            <a:picLocks noGrp="1" noChangeAspect="1" noChangeArrowheads="1"/>
          </p:cNvPicPr>
          <p:nvPr>
            <p:ph sz="half" idx="1"/>
          </p:nvPr>
        </p:nvPicPr>
        <p:blipFill>
          <a:blip r:embed="rId2"/>
          <a:srcRect/>
          <a:stretch>
            <a:fillRect/>
          </a:stretch>
        </p:blipFill>
        <p:spPr bwMode="auto">
          <a:xfrm>
            <a:off x="1524000" y="3124200"/>
            <a:ext cx="6152705" cy="373380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Polar Covalent Bonds</a:t>
            </a:r>
            <a:br>
              <a:rPr lang="en-US" dirty="0"/>
            </a:br>
            <a:r>
              <a:rPr lang="en-US" i="1" dirty="0">
                <a:solidFill>
                  <a:srgbClr val="FF0000"/>
                </a:solidFill>
              </a:rPr>
              <a:t>[Unequal share of Electrons]</a:t>
            </a:r>
          </a:p>
        </p:txBody>
      </p:sp>
      <p:sp>
        <p:nvSpPr>
          <p:cNvPr id="3" name="Content Placeholder 2"/>
          <p:cNvSpPr>
            <a:spLocks noGrp="1"/>
          </p:cNvSpPr>
          <p:nvPr>
            <p:ph idx="1"/>
          </p:nvPr>
        </p:nvSpPr>
        <p:spPr>
          <a:xfrm>
            <a:off x="457200" y="1066800"/>
            <a:ext cx="8229600" cy="5791200"/>
          </a:xfrm>
        </p:spPr>
        <p:txBody>
          <a:bodyPr>
            <a:noAutofit/>
          </a:bodyPr>
          <a:lstStyle/>
          <a:p>
            <a:r>
              <a:rPr lang="en-US" sz="2500" dirty="0"/>
              <a:t>A polar covalent bond occurs when there is an unequal sharing of electrons between two atoms.</a:t>
            </a:r>
          </a:p>
          <a:p>
            <a:r>
              <a:rPr lang="en-US" sz="2500" dirty="0"/>
              <a:t>This unequal sharing is a result of the difference in </a:t>
            </a:r>
            <a:r>
              <a:rPr lang="en-US" sz="2500" dirty="0" err="1"/>
              <a:t>electronegativity</a:t>
            </a:r>
            <a:r>
              <a:rPr lang="en-US" sz="2500" dirty="0"/>
              <a:t> between the two atoms.</a:t>
            </a:r>
          </a:p>
          <a:p>
            <a:r>
              <a:rPr lang="en-US" sz="2500" dirty="0" err="1"/>
              <a:t>Electronegativity</a:t>
            </a:r>
            <a:r>
              <a:rPr lang="en-US" sz="2500" dirty="0"/>
              <a:t> is a measure of an atom's ability to attract electrons. When the </a:t>
            </a:r>
            <a:r>
              <a:rPr lang="en-US" sz="2500" dirty="0" err="1"/>
              <a:t>electronegativity</a:t>
            </a:r>
            <a:r>
              <a:rPr lang="en-US" sz="2500" dirty="0"/>
              <a:t> difference between atoms is significant (but not large enough to form an ionic bond), the electron pair is pulled more towards the more electronegative atom.</a:t>
            </a:r>
          </a:p>
          <a:p>
            <a:r>
              <a:rPr lang="en-US" sz="2500" dirty="0"/>
              <a:t>As a result, one end of the molecule has a partial negative charge, and the other end has a partial positive charge, creating a dipole moment.</a:t>
            </a:r>
          </a:p>
          <a:p>
            <a:r>
              <a:rPr lang="en-US" sz="2500" dirty="0"/>
              <a:t>Examples of molecules with polar covalent bonds include water (H2O) and hydrogen fluoride (HF).</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srcRect/>
          <a:stretch>
            <a:fillRect/>
          </a:stretch>
        </p:blipFill>
        <p:spPr bwMode="auto">
          <a:xfrm>
            <a:off x="457200" y="533399"/>
            <a:ext cx="8546316" cy="6047313"/>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a:latin typeface="Times New Roman" pitchFamily="18" charset="0"/>
                <a:cs typeface="Times New Roman" pitchFamily="18" charset="0"/>
              </a:rPr>
              <a:t>Course Overview</a:t>
            </a:r>
            <a:endParaRPr lang="en-US" dirty="0"/>
          </a:p>
        </p:txBody>
      </p:sp>
      <p:graphicFrame>
        <p:nvGraphicFramePr>
          <p:cNvPr id="4" name="Content Placeholder 3"/>
          <p:cNvGraphicFramePr>
            <a:graphicFrameLocks noGrp="1"/>
          </p:cNvGraphicFramePr>
          <p:nvPr>
            <p:ph idx="1"/>
          </p:nvPr>
        </p:nvGraphicFramePr>
        <p:xfrm>
          <a:off x="762000" y="1524000"/>
          <a:ext cx="7772400" cy="33528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tblGrid>
              <a:tr h="1676400">
                <a:tc>
                  <a:txBody>
                    <a:bodyPr/>
                    <a:lstStyle/>
                    <a:p>
                      <a:pPr algn="ctr"/>
                      <a:r>
                        <a:rPr lang="en-US" sz="2400" dirty="0">
                          <a:latin typeface="Times New Roman" pitchFamily="18" charset="0"/>
                          <a:cs typeface="Times New Roman" pitchFamily="18" charset="0"/>
                        </a:rPr>
                        <a:t>Course Code:</a:t>
                      </a:r>
                    </a:p>
                    <a:p>
                      <a:pPr algn="ctr"/>
                      <a:endParaRPr lang="en-US" sz="2400" dirty="0">
                        <a:latin typeface="Times New Roman" pitchFamily="18" charset="0"/>
                        <a:cs typeface="Times New Roman" pitchFamily="18" charset="0"/>
                      </a:endParaRPr>
                    </a:p>
                    <a:p>
                      <a:pPr algn="ctr"/>
                      <a:r>
                        <a:rPr lang="en-US" sz="2400" dirty="0">
                          <a:latin typeface="Times New Roman" pitchFamily="18" charset="0"/>
                          <a:cs typeface="Times New Roman" pitchFamily="18" charset="0"/>
                        </a:rPr>
                        <a:t>ME232AT</a:t>
                      </a:r>
                    </a:p>
                  </a:txBody>
                  <a:tcPr/>
                </a:tc>
                <a:tc>
                  <a:txBody>
                    <a:bodyPr/>
                    <a:lstStyle/>
                    <a:p>
                      <a:pPr algn="ctr"/>
                      <a:r>
                        <a:rPr lang="en-US" sz="2400" dirty="0" err="1">
                          <a:latin typeface="Times New Roman" pitchFamily="18" charset="0"/>
                          <a:cs typeface="Times New Roman" pitchFamily="18" charset="0"/>
                        </a:rPr>
                        <a:t>Hrs</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Week:L:T:P:S</a:t>
                      </a:r>
                      <a:r>
                        <a:rPr lang="en-US" sz="2400" dirty="0">
                          <a:latin typeface="Times New Roman" pitchFamily="18" charset="0"/>
                          <a:cs typeface="Times New Roman" pitchFamily="18" charset="0"/>
                        </a:rPr>
                        <a:t>:</a:t>
                      </a:r>
                    </a:p>
                    <a:p>
                      <a:pPr algn="ctr"/>
                      <a:endParaRPr lang="en-US" sz="2400" dirty="0">
                        <a:latin typeface="Times New Roman" pitchFamily="18" charset="0"/>
                        <a:cs typeface="Times New Roman" pitchFamily="18" charset="0"/>
                      </a:endParaRPr>
                    </a:p>
                    <a:p>
                      <a:pPr algn="ctr"/>
                      <a:r>
                        <a:rPr lang="en-US" sz="2400" dirty="0">
                          <a:latin typeface="Times New Roman" pitchFamily="18" charset="0"/>
                          <a:cs typeface="Times New Roman" pitchFamily="18" charset="0"/>
                        </a:rPr>
                        <a:t>3:0:0</a:t>
                      </a:r>
                    </a:p>
                  </a:txBody>
                  <a:tcPr/>
                </a:tc>
                <a:tc>
                  <a:txBody>
                    <a:bodyPr/>
                    <a:lstStyle/>
                    <a:p>
                      <a:pPr algn="ctr"/>
                      <a:r>
                        <a:rPr lang="en-US" sz="2400" dirty="0">
                          <a:latin typeface="Times New Roman" pitchFamily="18" charset="0"/>
                          <a:cs typeface="Times New Roman" pitchFamily="18" charset="0"/>
                        </a:rPr>
                        <a:t>Credits:</a:t>
                      </a:r>
                    </a:p>
                    <a:p>
                      <a:pPr algn="ctr"/>
                      <a:endParaRPr lang="en-US" sz="2400" dirty="0">
                        <a:latin typeface="Times New Roman" pitchFamily="18" charset="0"/>
                        <a:cs typeface="Times New Roman" pitchFamily="18" charset="0"/>
                      </a:endParaRPr>
                    </a:p>
                    <a:p>
                      <a:pPr algn="ctr"/>
                      <a:r>
                        <a:rPr lang="en-US" sz="2400" dirty="0">
                          <a:latin typeface="Times New Roman" pitchFamily="18" charset="0"/>
                          <a:cs typeface="Times New Roman" pitchFamily="18" charset="0"/>
                        </a:rPr>
                        <a:t>03</a:t>
                      </a:r>
                    </a:p>
                  </a:txBody>
                  <a:tcPr/>
                </a:tc>
                <a:extLst>
                  <a:ext uri="{0D108BD9-81ED-4DB2-BD59-A6C34878D82A}">
                    <a16:rowId xmlns:a16="http://schemas.microsoft.com/office/drawing/2014/main" val="10000"/>
                  </a:ext>
                </a:extLst>
              </a:tr>
              <a:tr h="1676400">
                <a:tc>
                  <a:txBody>
                    <a:bodyPr/>
                    <a:lstStyle/>
                    <a:p>
                      <a:pPr algn="ctr"/>
                      <a:r>
                        <a:rPr lang="en-US" sz="2400" dirty="0">
                          <a:latin typeface="Times New Roman" pitchFamily="18" charset="0"/>
                          <a:cs typeface="Times New Roman" pitchFamily="18" charset="0"/>
                        </a:rPr>
                        <a:t>CIE Marks:</a:t>
                      </a:r>
                    </a:p>
                    <a:p>
                      <a:pPr algn="ctr"/>
                      <a:endParaRPr lang="en-US" sz="2400" dirty="0">
                        <a:latin typeface="Times New Roman" pitchFamily="18" charset="0"/>
                        <a:cs typeface="Times New Roman" pitchFamily="18" charset="0"/>
                      </a:endParaRPr>
                    </a:p>
                    <a:p>
                      <a:pPr algn="ctr"/>
                      <a:r>
                        <a:rPr lang="en-US" sz="2400" dirty="0">
                          <a:latin typeface="Times New Roman" pitchFamily="18" charset="0"/>
                          <a:cs typeface="Times New Roman" pitchFamily="18" charset="0"/>
                        </a:rPr>
                        <a:t>100</a:t>
                      </a:r>
                    </a:p>
                  </a:txBody>
                  <a:tcPr/>
                </a:tc>
                <a:tc>
                  <a:txBody>
                    <a:bodyPr/>
                    <a:lstStyle/>
                    <a:p>
                      <a:pPr algn="ctr"/>
                      <a:r>
                        <a:rPr lang="en-US" sz="2400" dirty="0">
                          <a:latin typeface="Times New Roman" pitchFamily="18" charset="0"/>
                          <a:cs typeface="Times New Roman" pitchFamily="18" charset="0"/>
                        </a:rPr>
                        <a:t>SEE Marks:</a:t>
                      </a:r>
                    </a:p>
                    <a:p>
                      <a:pPr algn="ctr"/>
                      <a:endParaRPr lang="en-US" sz="2400" dirty="0">
                        <a:latin typeface="Times New Roman" pitchFamily="18" charset="0"/>
                        <a:cs typeface="Times New Roman" pitchFamily="18" charset="0"/>
                      </a:endParaRPr>
                    </a:p>
                    <a:p>
                      <a:pPr algn="ctr"/>
                      <a:r>
                        <a:rPr lang="en-US" sz="2400" dirty="0">
                          <a:latin typeface="Times New Roman" pitchFamily="18" charset="0"/>
                          <a:cs typeface="Times New Roman" pitchFamily="18" charset="0"/>
                        </a:rPr>
                        <a:t>100</a:t>
                      </a:r>
                    </a:p>
                  </a:txBody>
                  <a:tcPr/>
                </a:tc>
                <a:tc>
                  <a:txBody>
                    <a:bodyPr/>
                    <a:lstStyle/>
                    <a:p>
                      <a:pPr algn="ctr"/>
                      <a:r>
                        <a:rPr lang="en-US" sz="2400" dirty="0">
                          <a:latin typeface="Times New Roman" pitchFamily="18" charset="0"/>
                          <a:cs typeface="Times New Roman" pitchFamily="18" charset="0"/>
                        </a:rPr>
                        <a:t>SEE Duration:</a:t>
                      </a:r>
                    </a:p>
                    <a:p>
                      <a:pPr algn="ctr"/>
                      <a:endParaRPr lang="en-US" sz="2400" dirty="0">
                        <a:latin typeface="Times New Roman" pitchFamily="18" charset="0"/>
                        <a:cs typeface="Times New Roman" pitchFamily="18" charset="0"/>
                      </a:endParaRPr>
                    </a:p>
                    <a:p>
                      <a:pPr algn="ctr"/>
                      <a:r>
                        <a:rPr lang="en-US" sz="2400" dirty="0">
                          <a:latin typeface="Times New Roman" pitchFamily="18" charset="0"/>
                          <a:cs typeface="Times New Roman" pitchFamily="18" charset="0"/>
                        </a:rPr>
                        <a:t>3 Hrs</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srcRect/>
          <a:stretch>
            <a:fillRect/>
          </a:stretch>
        </p:blipFill>
        <p:spPr bwMode="auto">
          <a:xfrm>
            <a:off x="381000" y="304800"/>
            <a:ext cx="8382000" cy="6095999"/>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fontScale="90000"/>
          </a:bodyPr>
          <a:lstStyle/>
          <a:p>
            <a:r>
              <a:rPr lang="en-US" b="1" dirty="0" err="1"/>
              <a:t>Nonpolar</a:t>
            </a:r>
            <a:r>
              <a:rPr lang="en-US" b="1" dirty="0"/>
              <a:t> Covalent Bond</a:t>
            </a:r>
            <a:br>
              <a:rPr lang="en-US" b="1" dirty="0"/>
            </a:br>
            <a:r>
              <a:rPr lang="en-US" i="1" dirty="0">
                <a:solidFill>
                  <a:srgbClr val="FF0000"/>
                </a:solidFill>
              </a:rPr>
              <a:t>[Equal share of Electrons]</a:t>
            </a:r>
          </a:p>
        </p:txBody>
      </p:sp>
      <p:sp>
        <p:nvSpPr>
          <p:cNvPr id="3" name="Content Placeholder 2"/>
          <p:cNvSpPr>
            <a:spLocks noGrp="1"/>
          </p:cNvSpPr>
          <p:nvPr>
            <p:ph idx="1"/>
          </p:nvPr>
        </p:nvSpPr>
        <p:spPr>
          <a:xfrm>
            <a:off x="381000" y="1219200"/>
            <a:ext cx="8229600" cy="5410200"/>
          </a:xfrm>
        </p:spPr>
        <p:txBody>
          <a:bodyPr>
            <a:normAutofit/>
          </a:bodyPr>
          <a:lstStyle/>
          <a:p>
            <a:r>
              <a:rPr lang="en-US" sz="2800" dirty="0"/>
              <a:t>A </a:t>
            </a:r>
            <a:r>
              <a:rPr lang="en-US" sz="2800" dirty="0" err="1"/>
              <a:t>nonpolar</a:t>
            </a:r>
            <a:r>
              <a:rPr lang="en-US" sz="2800" dirty="0"/>
              <a:t> covalent bond occurs when there is an equal sharing of electrons between two atoms.</a:t>
            </a:r>
          </a:p>
          <a:p>
            <a:r>
              <a:rPr lang="en-US" sz="2800" dirty="0"/>
              <a:t>This equal sharing is typically observed when the </a:t>
            </a:r>
            <a:r>
              <a:rPr lang="en-US" sz="2800" dirty="0" err="1"/>
              <a:t>electronegativity</a:t>
            </a:r>
            <a:r>
              <a:rPr lang="en-US" sz="2800" dirty="0"/>
              <a:t> difference between the atoms is very small or nonexistent.</a:t>
            </a:r>
          </a:p>
          <a:p>
            <a:r>
              <a:rPr lang="en-US" sz="2800" dirty="0"/>
              <a:t>In </a:t>
            </a:r>
            <a:r>
              <a:rPr lang="en-US" sz="2800" dirty="0" err="1"/>
              <a:t>nonpolar</a:t>
            </a:r>
            <a:r>
              <a:rPr lang="en-US" sz="2800" dirty="0"/>
              <a:t> covalent bonds, the electron pair is shared more or less equally between the atoms, and there is no significant dipole moment.</a:t>
            </a:r>
          </a:p>
          <a:p>
            <a:r>
              <a:rPr lang="en-US" sz="2800" dirty="0"/>
              <a:t>Examples of molecules with </a:t>
            </a:r>
            <a:r>
              <a:rPr lang="en-US" sz="2800" dirty="0" err="1"/>
              <a:t>nonpolar</a:t>
            </a:r>
            <a:r>
              <a:rPr lang="en-US" sz="2800" dirty="0"/>
              <a:t> covalent bonds include diatomic gases like hydrogen (H2) and oxygen (O2).</a:t>
            </a:r>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srcRect/>
          <a:stretch>
            <a:fillRect/>
          </a:stretch>
        </p:blipFill>
        <p:spPr bwMode="auto">
          <a:xfrm>
            <a:off x="228599" y="609600"/>
            <a:ext cx="8915401" cy="5867399"/>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a:srcRect/>
          <a:stretch>
            <a:fillRect/>
          </a:stretch>
        </p:blipFill>
        <p:spPr bwMode="auto">
          <a:xfrm>
            <a:off x="228600" y="381000"/>
            <a:ext cx="8458200" cy="61722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srcRect/>
          <a:stretch>
            <a:fillRect/>
          </a:stretch>
        </p:blipFill>
        <p:spPr bwMode="auto">
          <a:xfrm>
            <a:off x="533400" y="381000"/>
            <a:ext cx="8305800" cy="60960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US" dirty="0"/>
              <a:t>Ionic Bonds </a:t>
            </a:r>
          </a:p>
        </p:txBody>
      </p:sp>
      <p:sp>
        <p:nvSpPr>
          <p:cNvPr id="5" name="Content Placeholder 4"/>
          <p:cNvSpPr>
            <a:spLocks noGrp="1"/>
          </p:cNvSpPr>
          <p:nvPr>
            <p:ph idx="1"/>
          </p:nvPr>
        </p:nvSpPr>
        <p:spPr>
          <a:xfrm>
            <a:off x="457200" y="609600"/>
            <a:ext cx="8229600" cy="5516563"/>
          </a:xfrm>
        </p:spPr>
        <p:txBody>
          <a:bodyPr/>
          <a:lstStyle/>
          <a:p>
            <a:r>
              <a:rPr lang="en-US" dirty="0"/>
              <a:t>Ionic bonding is a type of chemical bonding that occurs between atoms when there is a significant difference in </a:t>
            </a:r>
            <a:r>
              <a:rPr lang="en-US" dirty="0" err="1"/>
              <a:t>electronegativity</a:t>
            </a:r>
            <a:r>
              <a:rPr lang="en-US" dirty="0"/>
              <a:t> between them.</a:t>
            </a:r>
          </a:p>
          <a:p>
            <a:r>
              <a:rPr lang="en-US" dirty="0"/>
              <a:t> It typically involves the transfer of electrons from one atom to another, resulting in the formation of ions. Ionic bonds are commonly observed between metals and nonmetals.</a:t>
            </a:r>
          </a:p>
          <a:p>
            <a:pPr>
              <a:buNone/>
            </a:pP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0"/>
            <a:ext cx="8229600" cy="6858000"/>
          </a:xfrm>
        </p:spPr>
        <p:txBody>
          <a:bodyPr>
            <a:normAutofit/>
          </a:bodyPr>
          <a:lstStyle/>
          <a:p>
            <a:r>
              <a:rPr lang="en-US" b="1" dirty="0"/>
              <a:t>Formation of Ions:</a:t>
            </a:r>
            <a:endParaRPr lang="en-US" dirty="0"/>
          </a:p>
          <a:p>
            <a:pPr lvl="1"/>
            <a:r>
              <a:rPr lang="en-US" dirty="0"/>
              <a:t>The metal atom loses electrons to achieve a stable, noble gas electron configuration, forming a positively charged ion (</a:t>
            </a:r>
            <a:r>
              <a:rPr lang="en-US" dirty="0" err="1"/>
              <a:t>cation</a:t>
            </a:r>
            <a:r>
              <a:rPr lang="en-US" dirty="0"/>
              <a:t>).</a:t>
            </a:r>
          </a:p>
          <a:p>
            <a:pPr lvl="1"/>
            <a:r>
              <a:rPr lang="en-US" dirty="0"/>
              <a:t>The nonmetal atom gains those electrons to achieve a stable, noble gas electron configuration, forming a negatively charged ion (anion).</a:t>
            </a:r>
          </a:p>
          <a:p>
            <a:r>
              <a:rPr lang="en-US" b="1" dirty="0"/>
              <a:t>Electrostatic Attraction:</a:t>
            </a:r>
            <a:endParaRPr lang="en-US" dirty="0"/>
          </a:p>
          <a:p>
            <a:pPr lvl="1"/>
            <a:r>
              <a:rPr lang="en-US" dirty="0"/>
              <a:t>The oppositely charged ions (</a:t>
            </a:r>
            <a:r>
              <a:rPr lang="en-US" dirty="0" err="1"/>
              <a:t>cations</a:t>
            </a:r>
            <a:r>
              <a:rPr lang="en-US" dirty="0"/>
              <a:t> and anions) are attracted to each other by electrostatic forces.</a:t>
            </a:r>
          </a:p>
          <a:p>
            <a:pPr lvl="1"/>
            <a:r>
              <a:rPr lang="en-US" dirty="0"/>
              <a:t>This attraction is what holds the ions together in an ionic bond.</a:t>
            </a:r>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228600" y="381000"/>
            <a:ext cx="8723865" cy="617220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dirty="0"/>
              <a:t>Metallic Bonds</a:t>
            </a:r>
          </a:p>
        </p:txBody>
      </p:sp>
      <p:pic>
        <p:nvPicPr>
          <p:cNvPr id="24578" name="Picture 2"/>
          <p:cNvPicPr>
            <a:picLocks noGrp="1" noChangeAspect="1" noChangeArrowheads="1"/>
          </p:cNvPicPr>
          <p:nvPr>
            <p:ph idx="1"/>
          </p:nvPr>
        </p:nvPicPr>
        <p:blipFill>
          <a:blip r:embed="rId2"/>
          <a:srcRect/>
          <a:stretch>
            <a:fillRect/>
          </a:stretch>
        </p:blipFill>
        <p:spPr bwMode="auto">
          <a:xfrm>
            <a:off x="0" y="914400"/>
            <a:ext cx="8900936" cy="502920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5602" name="Picture 2"/>
          <p:cNvPicPr>
            <a:picLocks noGrp="1" noChangeAspect="1" noChangeArrowheads="1"/>
          </p:cNvPicPr>
          <p:nvPr>
            <p:ph idx="1"/>
          </p:nvPr>
        </p:nvPicPr>
        <p:blipFill>
          <a:blip r:embed="rId2"/>
          <a:srcRect/>
          <a:stretch>
            <a:fillRect/>
          </a:stretch>
        </p:blipFill>
        <p:spPr bwMode="auto">
          <a:xfrm>
            <a:off x="211571" y="228600"/>
            <a:ext cx="8703829" cy="6664067"/>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fontScale="90000"/>
          </a:bodyPr>
          <a:lstStyle/>
          <a:p>
            <a:r>
              <a:rPr lang="en-US" dirty="0"/>
              <a:t>Syllabus</a:t>
            </a:r>
          </a:p>
        </p:txBody>
      </p:sp>
      <p:sp>
        <p:nvSpPr>
          <p:cNvPr id="3" name="Content Placeholder 2"/>
          <p:cNvSpPr>
            <a:spLocks noGrp="1"/>
          </p:cNvSpPr>
          <p:nvPr>
            <p:ph idx="1"/>
          </p:nvPr>
        </p:nvSpPr>
        <p:spPr>
          <a:xfrm>
            <a:off x="0" y="685800"/>
            <a:ext cx="9144000" cy="6172200"/>
          </a:xfrm>
        </p:spPr>
        <p:txBody>
          <a:bodyPr/>
          <a:lstStyle/>
          <a:p>
            <a:r>
              <a:rPr lang="en-US" sz="2400" b="1" i="1" dirty="0">
                <a:solidFill>
                  <a:srgbClr val="FF0000"/>
                </a:solidFill>
              </a:rPr>
              <a:t>Unit-I</a:t>
            </a:r>
          </a:p>
          <a:p>
            <a:pPr>
              <a:buNone/>
            </a:pPr>
            <a:r>
              <a:rPr lang="en-US" sz="2000" dirty="0"/>
              <a:t>       </a:t>
            </a:r>
            <a:r>
              <a:rPr lang="en-US" sz="2000" b="1" dirty="0"/>
              <a:t>The Fundamentals of Materials : </a:t>
            </a:r>
            <a:r>
              <a:rPr lang="en-US" sz="2000" dirty="0"/>
              <a:t>The</a:t>
            </a:r>
            <a:r>
              <a:rPr lang="en-US" sz="2000" b="1" dirty="0"/>
              <a:t> </a:t>
            </a:r>
            <a:r>
              <a:rPr lang="en-US" sz="2000" dirty="0"/>
              <a:t>electronic structure of atoms, Types of atomic and molecular bonds; ionic bonding; </a:t>
            </a:r>
            <a:r>
              <a:rPr lang="en-US" sz="2000" dirty="0" err="1"/>
              <a:t>covalentbonding</a:t>
            </a:r>
            <a:r>
              <a:rPr lang="en-US" sz="2000" dirty="0"/>
              <a:t>; metallic bonding; secondary bonding; mixed bonding; hybridization. Energy bands in </a:t>
            </a:r>
            <a:r>
              <a:rPr lang="en-US" sz="2000" dirty="0" err="1"/>
              <a:t>metals,insulators</a:t>
            </a:r>
            <a:r>
              <a:rPr lang="en-US" sz="2000" dirty="0"/>
              <a:t>, and semiconductors. Basic crystallography. Defects and dislocations. Types of </a:t>
            </a:r>
            <a:r>
              <a:rPr lang="en-US" sz="2000" dirty="0" err="1"/>
              <a:t>Materials:Polymers</a:t>
            </a:r>
            <a:r>
              <a:rPr lang="en-US" sz="2000" dirty="0"/>
              <a:t>, metals and alloys, semiconductors, ceramics, composites</a:t>
            </a:r>
          </a:p>
          <a:p>
            <a:r>
              <a:rPr lang="en-US" sz="2400" b="1" i="1" dirty="0">
                <a:solidFill>
                  <a:srgbClr val="FF0000"/>
                </a:solidFill>
              </a:rPr>
              <a:t>Unit-II</a:t>
            </a:r>
          </a:p>
          <a:p>
            <a:pPr>
              <a:buNone/>
            </a:pPr>
            <a:r>
              <a:rPr lang="en-US" sz="2000" b="1" dirty="0"/>
              <a:t>      Material </a:t>
            </a:r>
            <a:r>
              <a:rPr lang="en-US" sz="2000" b="1" dirty="0" err="1"/>
              <a:t>Behaviour</a:t>
            </a:r>
            <a:r>
              <a:rPr lang="en-US" sz="2000" b="1" dirty="0"/>
              <a:t>: </a:t>
            </a:r>
            <a:r>
              <a:rPr lang="en-US" sz="1800" dirty="0"/>
              <a:t>Conductivity</a:t>
            </a:r>
            <a:r>
              <a:rPr lang="en-US" sz="2000" dirty="0"/>
              <a:t>, thermal properties, thermal conductivity, thermoelectric effects. Dielectric </a:t>
            </a:r>
            <a:r>
              <a:rPr lang="en-US" sz="2000" dirty="0" err="1"/>
              <a:t>behaviours</a:t>
            </a:r>
            <a:r>
              <a:rPr lang="en-US" sz="2000" dirty="0"/>
              <a:t> </a:t>
            </a:r>
            <a:r>
              <a:rPr lang="en-US" sz="2000" dirty="0" err="1"/>
              <a:t>andtemperature</a:t>
            </a:r>
            <a:r>
              <a:rPr lang="en-US" sz="2000" dirty="0"/>
              <a:t> dependence of the dielectric constant, insulating materials, </a:t>
            </a:r>
            <a:r>
              <a:rPr lang="en-US" sz="2000" dirty="0" err="1"/>
              <a:t>ferroelectricity</a:t>
            </a:r>
            <a:r>
              <a:rPr lang="en-US" sz="2000" dirty="0"/>
              <a:t>, piezoelectricity. thermocouple, super conductor, optical properties. Stress-strain, Elastic deformation, </a:t>
            </a:r>
            <a:r>
              <a:rPr lang="en-US" sz="2000" dirty="0" err="1"/>
              <a:t>plasticdeformation</a:t>
            </a:r>
            <a:r>
              <a:rPr lang="en-US" sz="2000" dirty="0"/>
              <a:t>, hardness, </a:t>
            </a:r>
            <a:r>
              <a:rPr lang="en-US" sz="2000" dirty="0" err="1"/>
              <a:t>viscoelastic</a:t>
            </a:r>
            <a:r>
              <a:rPr lang="en-US" sz="2000" dirty="0"/>
              <a:t> deformation, impact energy, Fracture toughness, Fatigue, </a:t>
            </a:r>
            <a:r>
              <a:rPr lang="en-US" sz="2000" dirty="0" err="1"/>
              <a:t>Heatcapacity</a:t>
            </a:r>
            <a:r>
              <a:rPr lang="en-US" sz="2000" dirty="0"/>
              <a:t>, Thermal expansion, Thermal conductivity, thermal shock</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Metallic bonding</a:t>
            </a:r>
          </a:p>
        </p:txBody>
      </p:sp>
      <p:sp>
        <p:nvSpPr>
          <p:cNvPr id="3" name="Content Placeholder 2"/>
          <p:cNvSpPr>
            <a:spLocks noGrp="1"/>
          </p:cNvSpPr>
          <p:nvPr>
            <p:ph idx="1"/>
          </p:nvPr>
        </p:nvSpPr>
        <p:spPr/>
        <p:txBody>
          <a:bodyPr>
            <a:normAutofit/>
          </a:bodyPr>
          <a:lstStyle/>
          <a:p>
            <a:r>
              <a:rPr lang="en-US" dirty="0"/>
              <a:t>Metallic bonding is a type of chemical bonding that occurs between metal atoms. Unlike ionic or covalent bonds, metallic bonding doesn't involve the transfer or sharing of electrons between specific pairs of atoms. Instead, metallic bonding is a collective phenomenon where electrons are delocalized and free to move throughout the entire structure. This type of bonding is characteristic of metals.</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fontScale="90000"/>
          </a:bodyPr>
          <a:lstStyle/>
          <a:p>
            <a:r>
              <a:rPr lang="en-US" dirty="0"/>
              <a:t>Hydrogen Bonding</a:t>
            </a:r>
          </a:p>
        </p:txBody>
      </p:sp>
      <p:pic>
        <p:nvPicPr>
          <p:cNvPr id="26626" name="Picture 2"/>
          <p:cNvPicPr>
            <a:picLocks noGrp="1" noChangeAspect="1" noChangeArrowheads="1"/>
          </p:cNvPicPr>
          <p:nvPr>
            <p:ph idx="1"/>
          </p:nvPr>
        </p:nvPicPr>
        <p:blipFill>
          <a:blip r:embed="rId2"/>
          <a:srcRect/>
          <a:stretch>
            <a:fillRect/>
          </a:stretch>
        </p:blipFill>
        <p:spPr bwMode="auto">
          <a:xfrm>
            <a:off x="152400" y="990600"/>
            <a:ext cx="8839200" cy="571500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US" dirty="0"/>
              <a:t>Secondary Bonding </a:t>
            </a:r>
          </a:p>
        </p:txBody>
      </p:sp>
      <p:sp>
        <p:nvSpPr>
          <p:cNvPr id="3" name="Content Placeholder 2"/>
          <p:cNvSpPr>
            <a:spLocks noGrp="1"/>
          </p:cNvSpPr>
          <p:nvPr>
            <p:ph idx="1"/>
          </p:nvPr>
        </p:nvSpPr>
        <p:spPr>
          <a:xfrm>
            <a:off x="0" y="609600"/>
            <a:ext cx="9144000" cy="6248400"/>
          </a:xfrm>
        </p:spPr>
        <p:txBody>
          <a:bodyPr>
            <a:normAutofit/>
          </a:bodyPr>
          <a:lstStyle/>
          <a:p>
            <a:r>
              <a:rPr lang="en-US" dirty="0"/>
              <a:t>Secondary bonds, also known as van </a:t>
            </a:r>
            <a:r>
              <a:rPr lang="en-US" dirty="0" err="1"/>
              <a:t>der</a:t>
            </a:r>
            <a:r>
              <a:rPr lang="en-US" dirty="0"/>
              <a:t> Waals forces or London dispersion forces, are a type of intermolecular force that occurs between molecules or atoms. Unlike primary bonds (ionic, covalent, and metallic bonds), secondary bonds are generally weaker and are responsible for various physical properties of substances</a:t>
            </a:r>
          </a:p>
          <a:p>
            <a:r>
              <a:rPr lang="en-US" dirty="0"/>
              <a:t>Secondary bonds are bonds of a different kind to the primary ones. They are weaker in nature and are broadly classified as Van </a:t>
            </a:r>
            <a:r>
              <a:rPr lang="en-US" dirty="0" err="1"/>
              <a:t>der</a:t>
            </a:r>
            <a:r>
              <a:rPr lang="en-US" dirty="0"/>
              <a:t> Waal's forces and hydrogen bonds. These bonds are due to atomic or molecular dipoles, both permanent and temporary.</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fontScale="90000"/>
          </a:bodyPr>
          <a:lstStyle/>
          <a:p>
            <a:br>
              <a:rPr lang="en-US" dirty="0"/>
            </a:br>
            <a:r>
              <a:rPr lang="en-US" dirty="0"/>
              <a:t>There are three main types of secondary bonds:</a:t>
            </a:r>
            <a:br>
              <a:rPr lang="en-US" dirty="0"/>
            </a:br>
            <a:endParaRPr lang="en-US" dirty="0"/>
          </a:p>
        </p:txBody>
      </p:sp>
      <p:sp>
        <p:nvSpPr>
          <p:cNvPr id="3" name="Content Placeholder 2"/>
          <p:cNvSpPr>
            <a:spLocks noGrp="1"/>
          </p:cNvSpPr>
          <p:nvPr>
            <p:ph idx="1"/>
          </p:nvPr>
        </p:nvSpPr>
        <p:spPr>
          <a:xfrm>
            <a:off x="0" y="1066800"/>
            <a:ext cx="9144000" cy="5791200"/>
          </a:xfrm>
        </p:spPr>
        <p:txBody>
          <a:bodyPr>
            <a:normAutofit/>
          </a:bodyPr>
          <a:lstStyle/>
          <a:p>
            <a:r>
              <a:rPr lang="en-US" b="1" dirty="0"/>
              <a:t>London Dispersion Forces (Van </a:t>
            </a:r>
            <a:r>
              <a:rPr lang="en-US" b="1" dirty="0" err="1"/>
              <a:t>der</a:t>
            </a:r>
            <a:r>
              <a:rPr lang="en-US" b="1" dirty="0"/>
              <a:t> Waals Dispersion Forces):</a:t>
            </a:r>
            <a:endParaRPr lang="en-US" dirty="0"/>
          </a:p>
          <a:p>
            <a:pPr lvl="1"/>
            <a:r>
              <a:rPr lang="en-US" dirty="0"/>
              <a:t>London dispersion forces are the weakest type of van </a:t>
            </a:r>
            <a:r>
              <a:rPr lang="en-US" dirty="0" err="1"/>
              <a:t>der</a:t>
            </a:r>
            <a:r>
              <a:rPr lang="en-US" dirty="0"/>
              <a:t> Waals forces.</a:t>
            </a:r>
          </a:p>
          <a:p>
            <a:pPr lvl="1"/>
            <a:r>
              <a:rPr lang="en-US" dirty="0"/>
              <a:t>They arise from temporary fluctuations in electron distribution around an atom or molecule, creating an instantaneous dipole moment.</a:t>
            </a:r>
          </a:p>
          <a:p>
            <a:pPr lvl="1"/>
            <a:r>
              <a:rPr lang="en-US" dirty="0"/>
              <a:t>This temporary dipole induces a dipole moment in neighboring atoms or molecules, leading to an attractive force between them.</a:t>
            </a:r>
          </a:p>
          <a:p>
            <a:pPr lvl="1"/>
            <a:r>
              <a:rPr lang="en-US" dirty="0"/>
              <a:t>London dispersion forces are present in all molecules, but they become more significant in larger, more </a:t>
            </a:r>
            <a:r>
              <a:rPr lang="en-US" dirty="0" err="1"/>
              <a:t>polarizable</a:t>
            </a:r>
            <a:r>
              <a:rPr lang="en-US" dirty="0"/>
              <a:t> molecules.</a:t>
            </a:r>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Grp="1" noChangeAspect="1" noChangeArrowheads="1"/>
          </p:cNvPicPr>
          <p:nvPr>
            <p:ph idx="1"/>
          </p:nvPr>
        </p:nvPicPr>
        <p:blipFill>
          <a:blip r:embed="rId2"/>
          <a:srcRect/>
          <a:stretch>
            <a:fillRect/>
          </a:stretch>
        </p:blipFill>
        <p:spPr bwMode="auto">
          <a:xfrm>
            <a:off x="13704" y="0"/>
            <a:ext cx="9203473" cy="68580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rmAutofit fontScale="90000"/>
          </a:bodyPr>
          <a:lstStyle/>
          <a:p>
            <a:pPr algn="ctr"/>
            <a:r>
              <a:rPr lang="en-US" sz="3100" dirty="0"/>
              <a:t>Dipole-Dipole Interactions:</a:t>
            </a:r>
            <a:br>
              <a:rPr lang="en-US" dirty="0"/>
            </a:br>
            <a:endParaRPr lang="en-US" dirty="0"/>
          </a:p>
        </p:txBody>
      </p:sp>
      <p:sp>
        <p:nvSpPr>
          <p:cNvPr id="4" name="Text Placeholder 3"/>
          <p:cNvSpPr>
            <a:spLocks noGrp="1"/>
          </p:cNvSpPr>
          <p:nvPr>
            <p:ph type="body" idx="2"/>
          </p:nvPr>
        </p:nvSpPr>
        <p:spPr>
          <a:xfrm>
            <a:off x="0" y="457200"/>
            <a:ext cx="4800600" cy="6400800"/>
          </a:xfrm>
        </p:spPr>
        <p:txBody>
          <a:bodyPr>
            <a:noAutofit/>
          </a:bodyPr>
          <a:lstStyle/>
          <a:p>
            <a:pPr lvl="1">
              <a:buFont typeface="Arial" pitchFamily="34" charset="0"/>
              <a:buChar char="•"/>
            </a:pPr>
            <a:r>
              <a:rPr lang="en-US" sz="2300" dirty="0"/>
              <a:t>Dipole-dipole interactions occur between polar molecules that have a permanent dipole moment.</a:t>
            </a:r>
          </a:p>
          <a:p>
            <a:pPr lvl="1">
              <a:buFont typeface="Arial" pitchFamily="34" charset="0"/>
              <a:buChar char="•"/>
            </a:pPr>
            <a:r>
              <a:rPr lang="en-US" sz="2300" dirty="0"/>
              <a:t>In a polar molecule, there is an uneven distribution of electrons, leading to a separation of charges (positive and negative ends).</a:t>
            </a:r>
          </a:p>
          <a:p>
            <a:pPr lvl="1">
              <a:buFont typeface="Arial" pitchFamily="34" charset="0"/>
              <a:buChar char="•"/>
            </a:pPr>
            <a:r>
              <a:rPr lang="en-US" sz="2300" dirty="0"/>
              <a:t>The positive end of one polar molecule is attracted to the negative end of another polar molecule, resulting in dipole-dipole interactions.</a:t>
            </a:r>
          </a:p>
          <a:p>
            <a:pPr lvl="1">
              <a:buFont typeface="Arial" pitchFamily="34" charset="0"/>
              <a:buChar char="•"/>
            </a:pPr>
            <a:r>
              <a:rPr lang="en-US" sz="2300" dirty="0"/>
              <a:t>Dipole-dipole interactions are stronger than London dispersion forces but weaker than hydrogen bonds.</a:t>
            </a:r>
          </a:p>
          <a:p>
            <a:pPr>
              <a:buFont typeface="Arial" pitchFamily="34" charset="0"/>
              <a:buChar char="•"/>
            </a:pPr>
            <a:endParaRPr lang="en-US" sz="2300" dirty="0"/>
          </a:p>
        </p:txBody>
      </p:sp>
      <p:pic>
        <p:nvPicPr>
          <p:cNvPr id="29698" name="Picture 2"/>
          <p:cNvPicPr>
            <a:picLocks noGrp="1" noChangeAspect="1" noChangeArrowheads="1"/>
          </p:cNvPicPr>
          <p:nvPr>
            <p:ph sz="half" idx="1"/>
          </p:nvPr>
        </p:nvPicPr>
        <p:blipFill>
          <a:blip r:embed="rId2"/>
          <a:stretch>
            <a:fillRect/>
          </a:stretch>
        </p:blipFill>
        <p:spPr bwMode="auto">
          <a:xfrm>
            <a:off x="4852307" y="1314450"/>
            <a:ext cx="4324350" cy="363855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rmAutofit/>
          </a:bodyPr>
          <a:lstStyle/>
          <a:p>
            <a:pPr algn="ctr"/>
            <a:r>
              <a:rPr lang="en-US" sz="3200" dirty="0"/>
              <a:t>Ion-Dipole Bonding</a:t>
            </a:r>
          </a:p>
        </p:txBody>
      </p:sp>
      <p:sp>
        <p:nvSpPr>
          <p:cNvPr id="4" name="Text Placeholder 3"/>
          <p:cNvSpPr>
            <a:spLocks noGrp="1"/>
          </p:cNvSpPr>
          <p:nvPr>
            <p:ph type="body" idx="2"/>
          </p:nvPr>
        </p:nvSpPr>
        <p:spPr>
          <a:xfrm>
            <a:off x="0" y="685800"/>
            <a:ext cx="5334000" cy="6172200"/>
          </a:xfrm>
        </p:spPr>
        <p:txBody>
          <a:bodyPr/>
          <a:lstStyle/>
          <a:p>
            <a:pPr>
              <a:buFont typeface="Arial" pitchFamily="34" charset="0"/>
              <a:buChar char="•"/>
            </a:pPr>
            <a:r>
              <a:rPr lang="en-US" sz="2800" dirty="0"/>
              <a:t>Ion-dipole bonding is a type of intermolecular force that occurs between an ion and the partial charges (dipoles) of polar molecules.</a:t>
            </a:r>
          </a:p>
          <a:p>
            <a:pPr>
              <a:buFont typeface="Arial" pitchFamily="34" charset="0"/>
              <a:buChar char="•"/>
            </a:pPr>
            <a:r>
              <a:rPr lang="en-US" sz="2800" dirty="0"/>
              <a:t> This interaction is significant when ionic compounds are dissolved in polar solvents, such as water. </a:t>
            </a:r>
          </a:p>
          <a:p>
            <a:pPr>
              <a:buFont typeface="Arial" pitchFamily="34" charset="0"/>
              <a:buChar char="•"/>
            </a:pPr>
            <a:r>
              <a:rPr lang="en-US" sz="2800" dirty="0"/>
              <a:t>Ion-dipole interactions play a crucial role in the dissolution of salts and other ionic compounds in solution.</a:t>
            </a:r>
          </a:p>
          <a:p>
            <a:endParaRPr lang="en-US" dirty="0"/>
          </a:p>
        </p:txBody>
      </p:sp>
      <p:pic>
        <p:nvPicPr>
          <p:cNvPr id="30722" name="Picture 2"/>
          <p:cNvPicPr>
            <a:picLocks noGrp="1" noChangeAspect="1" noChangeArrowheads="1"/>
          </p:cNvPicPr>
          <p:nvPr>
            <p:ph sz="half" idx="1"/>
          </p:nvPr>
        </p:nvPicPr>
        <p:blipFill>
          <a:blip r:embed="rId2"/>
          <a:stretch>
            <a:fillRect/>
          </a:stretch>
        </p:blipFill>
        <p:spPr bwMode="auto">
          <a:xfrm>
            <a:off x="5346441" y="1295400"/>
            <a:ext cx="3781425" cy="3629025"/>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a:t>Mixed bonding</a:t>
            </a:r>
          </a:p>
        </p:txBody>
      </p:sp>
      <p:sp>
        <p:nvSpPr>
          <p:cNvPr id="3" name="Content Placeholder 2"/>
          <p:cNvSpPr>
            <a:spLocks noGrp="1"/>
          </p:cNvSpPr>
          <p:nvPr>
            <p:ph idx="1"/>
          </p:nvPr>
        </p:nvSpPr>
        <p:spPr>
          <a:xfrm>
            <a:off x="0" y="762000"/>
            <a:ext cx="9144000" cy="6096000"/>
          </a:xfrm>
        </p:spPr>
        <p:txBody>
          <a:bodyPr>
            <a:normAutofit lnSpcReduction="10000"/>
          </a:bodyPr>
          <a:lstStyle/>
          <a:p>
            <a:r>
              <a:rPr lang="en-US" dirty="0"/>
              <a:t>"Mixed bonding" typically refers to a situation in which a substance or a molecule exhibits a combination of different </a:t>
            </a:r>
          </a:p>
          <a:p>
            <a:pPr marL="0" indent="0">
              <a:buNone/>
            </a:pPr>
            <a:r>
              <a:rPr lang="en-US" dirty="0"/>
              <a:t>    types of chemical bonds.</a:t>
            </a:r>
          </a:p>
          <a:p>
            <a:r>
              <a:rPr lang="en-US" dirty="0"/>
              <a:t> The most common types of chemical bonds are ionic, covalent, and metallic bonds. The term "mixed bonding" might be used when a substance doesn't fit neatly into one of these categories and involves a combination of bond types.</a:t>
            </a:r>
          </a:p>
          <a:p>
            <a:r>
              <a:rPr lang="en-US" dirty="0"/>
              <a:t>the "mixed bonding" concept arises because the compound or substance doesn't conform strictly to the characteristics of one type of bond. The nature of the bonding in a substance is determined by the types of atoms involved, their </a:t>
            </a:r>
            <a:r>
              <a:rPr lang="en-US" dirty="0" err="1"/>
              <a:t>electronegativities</a:t>
            </a:r>
            <a:r>
              <a:rPr lang="en-US" dirty="0"/>
              <a:t>, and the arrangement of atoms in the structure. The concept of mixed bonding highlights the flexibility and complexity of chemical bonding in various compounds.</a:t>
            </a:r>
          </a:p>
          <a:p>
            <a:endParaRPr lang="en-US" dirty="0"/>
          </a:p>
          <a:p>
            <a:endParaRPr lang="en-US" dirty="0"/>
          </a:p>
          <a:p>
            <a:pPr>
              <a:buNone/>
            </a:pPr>
            <a:endParaRPr lang="en-US" dirty="0"/>
          </a:p>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D0A84-6BBE-874F-1938-BB0C38803F6E}"/>
              </a:ext>
            </a:extLst>
          </p:cNvPr>
          <p:cNvSpPr>
            <a:spLocks noGrp="1"/>
          </p:cNvSpPr>
          <p:nvPr>
            <p:ph type="title"/>
          </p:nvPr>
        </p:nvSpPr>
        <p:spPr/>
        <p:txBody>
          <a:bodyPr/>
          <a:lstStyle/>
          <a:p>
            <a:r>
              <a:rPr lang="en-US" dirty="0"/>
              <a:t>Hybridization Bonding</a:t>
            </a:r>
            <a:endParaRPr lang="en-IN" dirty="0"/>
          </a:p>
        </p:txBody>
      </p:sp>
      <p:sp>
        <p:nvSpPr>
          <p:cNvPr id="3" name="Content Placeholder 2">
            <a:extLst>
              <a:ext uri="{FF2B5EF4-FFF2-40B4-BE49-F238E27FC236}">
                <a16:creationId xmlns:a16="http://schemas.microsoft.com/office/drawing/2014/main" id="{718C5CD0-BE22-0D67-AEEF-E30057CF08D4}"/>
              </a:ext>
            </a:extLst>
          </p:cNvPr>
          <p:cNvSpPr>
            <a:spLocks noGrp="1"/>
          </p:cNvSpPr>
          <p:nvPr>
            <p:ph idx="1"/>
          </p:nvPr>
        </p:nvSpPr>
        <p:spPr/>
        <p:txBody>
          <a:bodyPr/>
          <a:lstStyle/>
          <a:p>
            <a:pPr algn="just"/>
            <a:r>
              <a:rPr lang="en-US" b="0" i="0" dirty="0">
                <a:solidFill>
                  <a:srgbClr val="374151"/>
                </a:solidFill>
                <a:effectLst/>
                <a:latin typeface="Söhne"/>
              </a:rPr>
              <a:t>Hybridization is a concept in molecular orbital theory used to describe the mixing of atomic orbitals to form new hybrid orbitals. This process occurs when atoms combine to form molecules, and it helps explain the geometry and bonding in molecules.</a:t>
            </a:r>
          </a:p>
          <a:p>
            <a:pPr algn="just"/>
            <a:r>
              <a:rPr lang="en-IN" b="0" i="0" dirty="0">
                <a:solidFill>
                  <a:srgbClr val="374151"/>
                </a:solidFill>
                <a:effectLst/>
                <a:latin typeface="Söhne"/>
              </a:rPr>
              <a:t>Hybridization is invoked to explain molecular shapes and the types of bonds in molecules. For example, in methane (CH₄), the carbon atom undergoes sp³ hybridization, resulting in four equivalent hybrid orbitals that form tetrahedral geometry around the carbon atom.</a:t>
            </a:r>
            <a:endParaRPr lang="en-IN" dirty="0"/>
          </a:p>
        </p:txBody>
      </p:sp>
    </p:spTree>
    <p:extLst>
      <p:ext uri="{BB962C8B-B14F-4D97-AF65-F5344CB8AC3E}">
        <p14:creationId xmlns:p14="http://schemas.microsoft.com/office/powerpoint/2010/main" val="11513957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8750D-9CB0-9510-87AF-03BDBBE0220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3AB3E7A-0BFE-FE5B-94E6-A52986208687}"/>
              </a:ext>
            </a:extLst>
          </p:cNvPr>
          <p:cNvSpPr>
            <a:spLocks noGrp="1"/>
          </p:cNvSpPr>
          <p:nvPr>
            <p:ph idx="1"/>
          </p:nvPr>
        </p:nvSpPr>
        <p:spPr/>
        <p:txBody>
          <a:bodyPr/>
          <a:lstStyle/>
          <a:p>
            <a:pPr algn="just"/>
            <a:r>
              <a:rPr lang="en-US" b="0" i="0" dirty="0">
                <a:solidFill>
                  <a:srgbClr val="374151"/>
                </a:solidFill>
                <a:effectLst/>
                <a:latin typeface="Söhne"/>
              </a:rPr>
              <a:t>Hybridization types are </a:t>
            </a:r>
            <a:r>
              <a:rPr lang="en-IN" b="0" i="0" dirty="0" err="1">
                <a:solidFill>
                  <a:srgbClr val="374151"/>
                </a:solidFill>
                <a:effectLst/>
                <a:latin typeface="Söhne"/>
              </a:rPr>
              <a:t>sp</a:t>
            </a:r>
            <a:r>
              <a:rPr lang="en-IN" dirty="0">
                <a:solidFill>
                  <a:srgbClr val="374151"/>
                </a:solidFill>
                <a:latin typeface="Söhne"/>
              </a:rPr>
              <a:t> </a:t>
            </a:r>
            <a:r>
              <a:rPr lang="en-IN" b="0" i="0" dirty="0">
                <a:solidFill>
                  <a:srgbClr val="374151"/>
                </a:solidFill>
                <a:effectLst/>
                <a:latin typeface="Söhne"/>
              </a:rPr>
              <a:t>hybridization, sp2 hybridization, sp3 hybridization</a:t>
            </a:r>
            <a:r>
              <a:rPr lang="en-US" dirty="0">
                <a:solidFill>
                  <a:srgbClr val="374151"/>
                </a:solidFill>
                <a:latin typeface="Söhne"/>
              </a:rPr>
              <a:t>.</a:t>
            </a:r>
          </a:p>
          <a:p>
            <a:pPr algn="just"/>
            <a:r>
              <a:rPr lang="en-IN" b="1" i="0" dirty="0" err="1">
                <a:solidFill>
                  <a:srgbClr val="374151"/>
                </a:solidFill>
                <a:effectLst/>
                <a:latin typeface="Söhne"/>
              </a:rPr>
              <a:t>sp</a:t>
            </a:r>
            <a:r>
              <a:rPr lang="en-IN" b="1" dirty="0">
                <a:solidFill>
                  <a:srgbClr val="374151"/>
                </a:solidFill>
                <a:latin typeface="Söhne"/>
              </a:rPr>
              <a:t> </a:t>
            </a:r>
            <a:r>
              <a:rPr lang="en-IN" b="1" i="0" dirty="0">
                <a:solidFill>
                  <a:srgbClr val="374151"/>
                </a:solidFill>
                <a:effectLst/>
                <a:latin typeface="Söhne"/>
              </a:rPr>
              <a:t>hybridization: </a:t>
            </a:r>
            <a:r>
              <a:rPr lang="en-US" b="0" i="0" dirty="0" err="1">
                <a:solidFill>
                  <a:srgbClr val="374151"/>
                </a:solidFill>
                <a:effectLst/>
                <a:latin typeface="Söhne"/>
              </a:rPr>
              <a:t>sp</a:t>
            </a:r>
            <a:r>
              <a:rPr lang="en-US" b="0" i="0" dirty="0">
                <a:solidFill>
                  <a:srgbClr val="374151"/>
                </a:solidFill>
                <a:effectLst/>
                <a:latin typeface="Söhne"/>
              </a:rPr>
              <a:t> hybridization occurs when one s orbital and one p orbital combine to form two </a:t>
            </a:r>
            <a:r>
              <a:rPr lang="en-US" b="0" i="0" dirty="0" err="1">
                <a:solidFill>
                  <a:srgbClr val="374151"/>
                </a:solidFill>
                <a:effectLst/>
                <a:latin typeface="Söhne"/>
              </a:rPr>
              <a:t>sp</a:t>
            </a:r>
            <a:r>
              <a:rPr lang="en-US" b="0" i="0" dirty="0">
                <a:solidFill>
                  <a:srgbClr val="374151"/>
                </a:solidFill>
                <a:effectLst/>
                <a:latin typeface="Söhne"/>
              </a:rPr>
              <a:t> hybrid orbitals with a linear arrangement. These are linearly oriented at an angle of 180 degree to each other.</a:t>
            </a:r>
          </a:p>
          <a:p>
            <a:pPr algn="just"/>
            <a:r>
              <a:rPr lang="en-US" dirty="0" err="1">
                <a:solidFill>
                  <a:srgbClr val="374151"/>
                </a:solidFill>
                <a:latin typeface="Söhne"/>
              </a:rPr>
              <a:t>Eg</a:t>
            </a:r>
            <a:r>
              <a:rPr lang="en-US" dirty="0">
                <a:solidFill>
                  <a:srgbClr val="374151"/>
                </a:solidFill>
                <a:latin typeface="Söhne"/>
              </a:rPr>
              <a:t>: Acetylene</a:t>
            </a:r>
          </a:p>
          <a:p>
            <a:pPr algn="just"/>
            <a:endParaRPr lang="en-US" b="0" i="0" dirty="0">
              <a:solidFill>
                <a:srgbClr val="374151"/>
              </a:solidFill>
              <a:effectLst/>
              <a:latin typeface="Söhne"/>
            </a:endParaRPr>
          </a:p>
          <a:p>
            <a:endParaRPr lang="en-IN" dirty="0"/>
          </a:p>
        </p:txBody>
      </p:sp>
      <p:pic>
        <p:nvPicPr>
          <p:cNvPr id="5" name="Picture 4">
            <a:extLst>
              <a:ext uri="{FF2B5EF4-FFF2-40B4-BE49-F238E27FC236}">
                <a16:creationId xmlns:a16="http://schemas.microsoft.com/office/drawing/2014/main" id="{2ED6E2F0-CFEE-80AD-4532-E05C7A2D4D1C}"/>
              </a:ext>
            </a:extLst>
          </p:cNvPr>
          <p:cNvPicPr>
            <a:picLocks noChangeAspect="1"/>
          </p:cNvPicPr>
          <p:nvPr/>
        </p:nvPicPr>
        <p:blipFill>
          <a:blip r:embed="rId2"/>
          <a:stretch>
            <a:fillRect/>
          </a:stretch>
        </p:blipFill>
        <p:spPr>
          <a:xfrm>
            <a:off x="2743200" y="4419600"/>
            <a:ext cx="3733801" cy="2057400"/>
          </a:xfrm>
          <a:prstGeom prst="rect">
            <a:avLst/>
          </a:prstGeom>
        </p:spPr>
      </p:pic>
    </p:spTree>
    <p:extLst>
      <p:ext uri="{BB962C8B-B14F-4D97-AF65-F5344CB8AC3E}">
        <p14:creationId xmlns:p14="http://schemas.microsoft.com/office/powerpoint/2010/main" val="3470452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20000"/>
          </a:bodyPr>
          <a:lstStyle/>
          <a:p>
            <a:r>
              <a:rPr lang="en-US" sz="2400" b="1" i="1" dirty="0">
                <a:solidFill>
                  <a:srgbClr val="FF0000"/>
                </a:solidFill>
              </a:rPr>
              <a:t>Unit-III</a:t>
            </a:r>
          </a:p>
          <a:p>
            <a:pPr>
              <a:buNone/>
            </a:pPr>
            <a:r>
              <a:rPr lang="en-US" sz="2000" dirty="0"/>
              <a:t>       </a:t>
            </a:r>
            <a:r>
              <a:rPr lang="en-US" sz="2000" b="1" dirty="0"/>
              <a:t>Materials and their Applications </a:t>
            </a:r>
            <a:r>
              <a:rPr lang="en-US" sz="2000" dirty="0"/>
              <a:t>: </a:t>
            </a:r>
            <a:r>
              <a:rPr lang="en-US" sz="2200" dirty="0"/>
              <a:t>Semiconductors, Dielectric, optoelectronics and structural materials, Ferrous alloys, Nonferrous </a:t>
            </a:r>
            <a:r>
              <a:rPr lang="en-US" sz="2200" dirty="0" err="1"/>
              <a:t>alloy,cement</a:t>
            </a:r>
            <a:r>
              <a:rPr lang="en-US" sz="2200" dirty="0"/>
              <a:t>, concrete, ceramic and glasses, processing the structural Materials, polymers, </a:t>
            </a:r>
            <a:r>
              <a:rPr lang="en-US" sz="2200" dirty="0" err="1"/>
              <a:t>Thermoset</a:t>
            </a:r>
            <a:r>
              <a:rPr lang="en-US" sz="2200" dirty="0"/>
              <a:t> and thermoplastic polymers, composites: </a:t>
            </a:r>
            <a:r>
              <a:rPr lang="en-US" sz="2200" dirty="0" err="1"/>
              <a:t>fibre</a:t>
            </a:r>
            <a:r>
              <a:rPr lang="en-US" sz="2200" dirty="0"/>
              <a:t>-reinforced, aggregated composites, mechanical properties </a:t>
            </a:r>
            <a:r>
              <a:rPr lang="en-US" sz="2200" dirty="0" err="1"/>
              <a:t>ofcomposites</a:t>
            </a:r>
            <a:r>
              <a:rPr lang="en-US" sz="2200" dirty="0"/>
              <a:t>, Electronic Packaging Materials, Biomaterials</a:t>
            </a:r>
          </a:p>
          <a:p>
            <a:r>
              <a:rPr lang="en-US" sz="2400" b="1" i="1" dirty="0">
                <a:solidFill>
                  <a:srgbClr val="FF0000"/>
                </a:solidFill>
              </a:rPr>
              <a:t>Unit-IV</a:t>
            </a:r>
          </a:p>
          <a:p>
            <a:pPr>
              <a:buNone/>
            </a:pPr>
            <a:r>
              <a:rPr lang="en-US" sz="2100" b="1" dirty="0"/>
              <a:t>      Heat Treatment</a:t>
            </a:r>
            <a:r>
              <a:rPr lang="en-US" sz="2100" dirty="0"/>
              <a:t>: </a:t>
            </a:r>
            <a:r>
              <a:rPr lang="en-US" sz="2200" dirty="0"/>
              <a:t>Post Processing heat treatment of electronic devices for long duration, Thermal Oxidation, </a:t>
            </a:r>
            <a:r>
              <a:rPr lang="en-US" sz="2200" dirty="0" err="1"/>
              <a:t>Diffusion,Rapid</a:t>
            </a:r>
            <a:r>
              <a:rPr lang="en-US" sz="2200" dirty="0"/>
              <a:t> Thermal Processing for electronic devices, Heat treatment, stress relieving, </a:t>
            </a:r>
            <a:r>
              <a:rPr lang="en-US" sz="2200" dirty="0" err="1"/>
              <a:t>Annealing,spherodizing</a:t>
            </a:r>
            <a:r>
              <a:rPr lang="en-US" sz="2200" dirty="0"/>
              <a:t>, Normalizing, hardening, Tempering process, Ferrous heat treatment, formation of austenite of heating, construction of Time Temperature Transformation curves. Special heat treatment such as carburizing, </a:t>
            </a:r>
            <a:r>
              <a:rPr lang="en-US" sz="2200" dirty="0" err="1"/>
              <a:t>nitriding</a:t>
            </a:r>
            <a:r>
              <a:rPr lang="en-US" sz="2200" dirty="0"/>
              <a:t>, Cyaniding, Surface hardening, Flame and induction hardening, defect in the heat treatment</a:t>
            </a:r>
          </a:p>
          <a:p>
            <a:r>
              <a:rPr lang="en-US" sz="2400" b="1" i="1" dirty="0">
                <a:solidFill>
                  <a:srgbClr val="FF0000"/>
                </a:solidFill>
              </a:rPr>
              <a:t>Unit-IV</a:t>
            </a:r>
          </a:p>
          <a:p>
            <a:pPr>
              <a:buNone/>
            </a:pPr>
            <a:r>
              <a:rPr lang="en-US" sz="2100" b="1" dirty="0"/>
              <a:t>      </a:t>
            </a:r>
            <a:r>
              <a:rPr lang="en-US" sz="2100" b="1" dirty="0" err="1"/>
              <a:t>Nanomaterials</a:t>
            </a:r>
            <a:r>
              <a:rPr lang="en-US" sz="2100" b="1" dirty="0"/>
              <a:t>: </a:t>
            </a:r>
            <a:r>
              <a:rPr lang="en-US" sz="2200" dirty="0"/>
              <a:t>Introduction, Synthesis of </a:t>
            </a:r>
            <a:r>
              <a:rPr lang="en-US" sz="2200" dirty="0" err="1"/>
              <a:t>Nanomaterials</a:t>
            </a:r>
            <a:r>
              <a:rPr lang="en-US" sz="2200" dirty="0"/>
              <a:t>: ball milling, </a:t>
            </a:r>
            <a:r>
              <a:rPr lang="en-US" sz="2200" dirty="0" err="1"/>
              <a:t>Solgel</a:t>
            </a:r>
            <a:r>
              <a:rPr lang="en-US" sz="2200" dirty="0"/>
              <a:t>, </a:t>
            </a:r>
            <a:r>
              <a:rPr lang="en-US" sz="2200" dirty="0" err="1"/>
              <a:t>Vapour</a:t>
            </a:r>
            <a:r>
              <a:rPr lang="en-US" sz="2200" dirty="0"/>
              <a:t> deposition growth, pulse </a:t>
            </a:r>
            <a:r>
              <a:rPr lang="en-US" sz="2200" dirty="0" err="1"/>
              <a:t>laser,Magnetron</a:t>
            </a:r>
            <a:r>
              <a:rPr lang="en-US" sz="2200" dirty="0"/>
              <a:t> sputtering, lithography. </a:t>
            </a:r>
            <a:r>
              <a:rPr lang="en-US" sz="2200" dirty="0" err="1"/>
              <a:t>Nano</a:t>
            </a:r>
            <a:r>
              <a:rPr lang="en-US" sz="2200" dirty="0"/>
              <a:t> porous Materials such </a:t>
            </a:r>
            <a:r>
              <a:rPr lang="en-US" sz="2200" dirty="0" err="1"/>
              <a:t>Zeolites</a:t>
            </a:r>
            <a:r>
              <a:rPr lang="en-US" sz="2200" dirty="0"/>
              <a:t>, </a:t>
            </a:r>
            <a:r>
              <a:rPr lang="en-US" sz="2200" dirty="0" err="1"/>
              <a:t>mesoporous</a:t>
            </a:r>
            <a:r>
              <a:rPr lang="en-US" sz="2200" dirty="0"/>
              <a:t> materials, carbon</a:t>
            </a:r>
          </a:p>
          <a:p>
            <a:pPr>
              <a:buNone/>
            </a:pPr>
            <a:r>
              <a:rPr lang="en-US" sz="2200" dirty="0"/>
              <a:t>      </a:t>
            </a:r>
            <a:r>
              <a:rPr lang="en-US" sz="2200" dirty="0" err="1"/>
              <a:t>nanotubes</a:t>
            </a:r>
            <a:r>
              <a:rPr lang="en-US" sz="2200" dirty="0"/>
              <a:t> and </a:t>
            </a:r>
            <a:r>
              <a:rPr lang="en-US" sz="2200" dirty="0" err="1"/>
              <a:t>graphene</a:t>
            </a:r>
            <a:r>
              <a:rPr lang="en-US" sz="2200" dirty="0"/>
              <a:t>. </a:t>
            </a:r>
            <a:r>
              <a:rPr lang="en-US" sz="2200" dirty="0" err="1"/>
              <a:t>Characterisation</a:t>
            </a:r>
            <a:r>
              <a:rPr lang="en-US" sz="2200" dirty="0"/>
              <a:t> such as </a:t>
            </a:r>
            <a:r>
              <a:rPr lang="en-US" sz="2200" dirty="0" err="1"/>
              <a:t>Nano</a:t>
            </a:r>
            <a:r>
              <a:rPr lang="en-US" sz="2200" dirty="0"/>
              <a:t> structure, spectroscopic technique, automatic force microscopy, FRPs, fabrics </a:t>
            </a:r>
            <a:r>
              <a:rPr lang="en-US" sz="2200" dirty="0" err="1"/>
              <a:t>bioresorbable</a:t>
            </a:r>
            <a:r>
              <a:rPr lang="en-US" sz="2200" dirty="0"/>
              <a:t> and bio-</a:t>
            </a:r>
            <a:r>
              <a:rPr lang="en-US" sz="2200" dirty="0" err="1"/>
              <a:t>erodable</a:t>
            </a:r>
            <a:r>
              <a:rPr lang="en-US" sz="2200" dirty="0"/>
              <a:t> materials, ceramic, </a:t>
            </a:r>
            <a:r>
              <a:rPr lang="en-US" sz="2200" dirty="0" err="1"/>
              <a:t>glasses,biomaterials</a:t>
            </a:r>
            <a:r>
              <a:rPr lang="en-US" sz="2200" dirty="0"/>
              <a:t>: biocompatibility, implant associated materials.</a:t>
            </a: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E35A7-EAD3-08D7-0A94-B0187399FB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FE7C4A1-8014-168D-F1C4-8DA81698D794}"/>
              </a:ext>
            </a:extLst>
          </p:cNvPr>
          <p:cNvSpPr>
            <a:spLocks noGrp="1"/>
          </p:cNvSpPr>
          <p:nvPr>
            <p:ph idx="1"/>
          </p:nvPr>
        </p:nvSpPr>
        <p:spPr/>
        <p:txBody>
          <a:bodyPr/>
          <a:lstStyle/>
          <a:p>
            <a:r>
              <a:rPr lang="en-IN" b="1" i="0" dirty="0">
                <a:solidFill>
                  <a:srgbClr val="374151"/>
                </a:solidFill>
                <a:effectLst/>
                <a:latin typeface="Söhne"/>
              </a:rPr>
              <a:t>sp2</a:t>
            </a:r>
            <a:r>
              <a:rPr lang="en-IN" b="1" dirty="0">
                <a:solidFill>
                  <a:srgbClr val="374151"/>
                </a:solidFill>
                <a:latin typeface="Söhne"/>
              </a:rPr>
              <a:t> </a:t>
            </a:r>
            <a:r>
              <a:rPr lang="en-IN" b="1" i="0" dirty="0">
                <a:solidFill>
                  <a:srgbClr val="374151"/>
                </a:solidFill>
                <a:effectLst/>
                <a:latin typeface="Söhne"/>
              </a:rPr>
              <a:t>hybridization: </a:t>
            </a:r>
            <a:r>
              <a:rPr lang="en-US" b="0" i="0" dirty="0">
                <a:solidFill>
                  <a:srgbClr val="374151"/>
                </a:solidFill>
                <a:effectLst/>
                <a:latin typeface="Söhne"/>
              </a:rPr>
              <a:t>sp2 hybridization occurs when one s orbital and two p orbital combine to form three sp2 hybrid orbitals.</a:t>
            </a:r>
          </a:p>
          <a:p>
            <a:r>
              <a:rPr lang="en-US" dirty="0">
                <a:solidFill>
                  <a:srgbClr val="374151"/>
                </a:solidFill>
                <a:latin typeface="Söhne"/>
              </a:rPr>
              <a:t>These hybrid orbitals are trigonally oriented in a plane, with angles of 120 degree between them.</a:t>
            </a:r>
          </a:p>
          <a:p>
            <a:r>
              <a:rPr lang="en-US" dirty="0" err="1">
                <a:solidFill>
                  <a:srgbClr val="374151"/>
                </a:solidFill>
                <a:latin typeface="Söhne"/>
              </a:rPr>
              <a:t>Eg</a:t>
            </a:r>
            <a:r>
              <a:rPr lang="en-US" dirty="0">
                <a:solidFill>
                  <a:srgbClr val="374151"/>
                </a:solidFill>
                <a:latin typeface="Söhne"/>
              </a:rPr>
              <a:t>: Ethylene. </a:t>
            </a:r>
            <a:endParaRPr lang="en-IN" dirty="0"/>
          </a:p>
        </p:txBody>
      </p:sp>
      <p:pic>
        <p:nvPicPr>
          <p:cNvPr id="5" name="Picture 4">
            <a:extLst>
              <a:ext uri="{FF2B5EF4-FFF2-40B4-BE49-F238E27FC236}">
                <a16:creationId xmlns:a16="http://schemas.microsoft.com/office/drawing/2014/main" id="{8C394B1C-82C5-8E36-2143-985963ADF935}"/>
              </a:ext>
            </a:extLst>
          </p:cNvPr>
          <p:cNvPicPr>
            <a:picLocks noChangeAspect="1"/>
          </p:cNvPicPr>
          <p:nvPr/>
        </p:nvPicPr>
        <p:blipFill>
          <a:blip r:embed="rId2"/>
          <a:stretch>
            <a:fillRect/>
          </a:stretch>
        </p:blipFill>
        <p:spPr>
          <a:xfrm>
            <a:off x="2971800" y="4130040"/>
            <a:ext cx="3448050" cy="2133600"/>
          </a:xfrm>
          <a:prstGeom prst="rect">
            <a:avLst/>
          </a:prstGeom>
        </p:spPr>
      </p:pic>
    </p:spTree>
    <p:extLst>
      <p:ext uri="{BB962C8B-B14F-4D97-AF65-F5344CB8AC3E}">
        <p14:creationId xmlns:p14="http://schemas.microsoft.com/office/powerpoint/2010/main" val="2601364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AD108-EDDC-7393-7A19-8B258398605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5F750EB-6FAD-92E3-8B8A-EFBA7D25BF63}"/>
              </a:ext>
            </a:extLst>
          </p:cNvPr>
          <p:cNvSpPr>
            <a:spLocks noGrp="1"/>
          </p:cNvSpPr>
          <p:nvPr>
            <p:ph idx="1"/>
          </p:nvPr>
        </p:nvSpPr>
        <p:spPr/>
        <p:txBody>
          <a:bodyPr/>
          <a:lstStyle/>
          <a:p>
            <a:r>
              <a:rPr lang="en-IN" b="1" i="0" dirty="0">
                <a:solidFill>
                  <a:srgbClr val="374151"/>
                </a:solidFill>
                <a:effectLst/>
                <a:latin typeface="Söhne"/>
              </a:rPr>
              <a:t>sp3</a:t>
            </a:r>
            <a:r>
              <a:rPr lang="en-IN" b="1" dirty="0">
                <a:solidFill>
                  <a:srgbClr val="374151"/>
                </a:solidFill>
                <a:latin typeface="Söhne"/>
              </a:rPr>
              <a:t> </a:t>
            </a:r>
            <a:r>
              <a:rPr lang="en-IN" b="1" i="0" dirty="0">
                <a:solidFill>
                  <a:srgbClr val="374151"/>
                </a:solidFill>
                <a:effectLst/>
                <a:latin typeface="Söhne"/>
              </a:rPr>
              <a:t>hybridization: </a:t>
            </a:r>
            <a:r>
              <a:rPr lang="en-US" b="0" i="0" dirty="0">
                <a:solidFill>
                  <a:srgbClr val="374151"/>
                </a:solidFill>
                <a:effectLst/>
                <a:latin typeface="Söhne"/>
              </a:rPr>
              <a:t>sp3 hybridization occurs when one s orbital and three p orbital combine to form four sp3 hybrid orbitals.</a:t>
            </a:r>
          </a:p>
          <a:p>
            <a:r>
              <a:rPr lang="en-US" dirty="0">
                <a:solidFill>
                  <a:srgbClr val="374151"/>
                </a:solidFill>
                <a:latin typeface="Söhne"/>
              </a:rPr>
              <a:t>These Hybrid orbitals are tetrahedrally oriented, with angles of approximately 109.5 degree between them.</a:t>
            </a:r>
          </a:p>
          <a:p>
            <a:r>
              <a:rPr lang="en-US" b="0" i="0" dirty="0" err="1">
                <a:solidFill>
                  <a:srgbClr val="374151"/>
                </a:solidFill>
                <a:effectLst/>
                <a:latin typeface="Söhne"/>
              </a:rPr>
              <a:t>Eg</a:t>
            </a:r>
            <a:r>
              <a:rPr lang="en-US" b="0" i="0" dirty="0">
                <a:solidFill>
                  <a:srgbClr val="374151"/>
                </a:solidFill>
                <a:effectLst/>
                <a:latin typeface="Söhne"/>
              </a:rPr>
              <a:t>: Methane  </a:t>
            </a:r>
          </a:p>
          <a:p>
            <a:endParaRPr lang="en-IN" dirty="0"/>
          </a:p>
        </p:txBody>
      </p:sp>
      <p:pic>
        <p:nvPicPr>
          <p:cNvPr id="5" name="Picture 4">
            <a:extLst>
              <a:ext uri="{FF2B5EF4-FFF2-40B4-BE49-F238E27FC236}">
                <a16:creationId xmlns:a16="http://schemas.microsoft.com/office/drawing/2014/main" id="{F34D7ABA-4E14-3213-23F6-4DC0D04644BC}"/>
              </a:ext>
            </a:extLst>
          </p:cNvPr>
          <p:cNvPicPr>
            <a:picLocks noChangeAspect="1"/>
          </p:cNvPicPr>
          <p:nvPr/>
        </p:nvPicPr>
        <p:blipFill>
          <a:blip r:embed="rId2"/>
          <a:stretch>
            <a:fillRect/>
          </a:stretch>
        </p:blipFill>
        <p:spPr>
          <a:xfrm>
            <a:off x="3328987" y="4038600"/>
            <a:ext cx="2486025" cy="2286000"/>
          </a:xfrm>
          <a:prstGeom prst="rect">
            <a:avLst/>
          </a:prstGeom>
        </p:spPr>
      </p:pic>
    </p:spTree>
    <p:extLst>
      <p:ext uri="{BB962C8B-B14F-4D97-AF65-F5344CB8AC3E}">
        <p14:creationId xmlns:p14="http://schemas.microsoft.com/office/powerpoint/2010/main" val="39211002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3A753-931F-817D-F970-28073F7D5D3A}"/>
              </a:ext>
            </a:extLst>
          </p:cNvPr>
          <p:cNvSpPr>
            <a:spLocks noGrp="1"/>
          </p:cNvSpPr>
          <p:nvPr>
            <p:ph type="title"/>
          </p:nvPr>
        </p:nvSpPr>
        <p:spPr/>
        <p:txBody>
          <a:bodyPr/>
          <a:lstStyle/>
          <a:p>
            <a:r>
              <a:rPr lang="en-US" dirty="0"/>
              <a:t>Energy Bands in Metals</a:t>
            </a:r>
            <a:endParaRPr lang="en-IN" dirty="0"/>
          </a:p>
        </p:txBody>
      </p:sp>
      <p:sp>
        <p:nvSpPr>
          <p:cNvPr id="3" name="Content Placeholder 2">
            <a:extLst>
              <a:ext uri="{FF2B5EF4-FFF2-40B4-BE49-F238E27FC236}">
                <a16:creationId xmlns:a16="http://schemas.microsoft.com/office/drawing/2014/main" id="{E3CA2369-8EEB-2928-00AA-BDDD72393823}"/>
              </a:ext>
            </a:extLst>
          </p:cNvPr>
          <p:cNvSpPr>
            <a:spLocks noGrp="1"/>
          </p:cNvSpPr>
          <p:nvPr>
            <p:ph idx="1"/>
          </p:nvPr>
        </p:nvSpPr>
        <p:spPr/>
        <p:txBody>
          <a:bodyPr>
            <a:normAutofit fontScale="85000" lnSpcReduction="10000"/>
          </a:bodyPr>
          <a:lstStyle/>
          <a:p>
            <a:pPr algn="just"/>
            <a:r>
              <a:rPr lang="en-US" b="0" i="0" dirty="0">
                <a:solidFill>
                  <a:srgbClr val="374151"/>
                </a:solidFill>
                <a:effectLst/>
                <a:latin typeface="Söhne"/>
              </a:rPr>
              <a:t>In solid-state physics, the concept of energy bands is crucial for understanding the electrical and thermal properties of materials. In metals, the energy band structure plays a significant role in determining their conductive properties.</a:t>
            </a:r>
          </a:p>
          <a:p>
            <a:pPr algn="just"/>
            <a:r>
              <a:rPr lang="en-US" dirty="0">
                <a:solidFill>
                  <a:srgbClr val="374151"/>
                </a:solidFill>
                <a:latin typeface="Söhne"/>
              </a:rPr>
              <a:t>T</a:t>
            </a:r>
            <a:r>
              <a:rPr lang="en-US" b="0" i="0" dirty="0">
                <a:solidFill>
                  <a:srgbClr val="374151"/>
                </a:solidFill>
                <a:effectLst/>
                <a:latin typeface="Söhne"/>
              </a:rPr>
              <a:t>he energy bands in metals are :</a:t>
            </a:r>
          </a:p>
          <a:p>
            <a:pPr marL="0" indent="0" algn="just">
              <a:buNone/>
            </a:pPr>
            <a:r>
              <a:rPr lang="en-US" b="1" i="0" dirty="0">
                <a:effectLst/>
                <a:latin typeface="Söhne"/>
              </a:rPr>
              <a:t>Valence Band and Conduction Band</a:t>
            </a:r>
          </a:p>
          <a:p>
            <a:pPr algn="just">
              <a:buFont typeface="Arial" panose="020B0604020202020204" pitchFamily="34" charset="0"/>
              <a:buChar char="•"/>
            </a:pPr>
            <a:r>
              <a:rPr lang="en-US" b="0" i="0" dirty="0">
                <a:solidFill>
                  <a:srgbClr val="374151"/>
                </a:solidFill>
                <a:effectLst/>
                <a:latin typeface="Söhne"/>
              </a:rPr>
              <a:t>The energy bands relevant to metals are the valence band and the conduction band.</a:t>
            </a:r>
          </a:p>
          <a:p>
            <a:pPr algn="just">
              <a:buFont typeface="Arial" panose="020B0604020202020204" pitchFamily="34" charset="0"/>
              <a:buChar char="•"/>
            </a:pPr>
            <a:r>
              <a:rPr lang="en-US" b="0" i="0" dirty="0">
                <a:solidFill>
                  <a:srgbClr val="374151"/>
                </a:solidFill>
                <a:effectLst/>
                <a:latin typeface="Söhne"/>
              </a:rPr>
              <a:t>The valence band is the band of energy levels occupied by electrons in their lowest energy states at absolute zero temperature.</a:t>
            </a:r>
          </a:p>
          <a:p>
            <a:pPr algn="just">
              <a:buFont typeface="Arial" panose="020B0604020202020204" pitchFamily="34" charset="0"/>
              <a:buChar char="•"/>
            </a:pPr>
            <a:r>
              <a:rPr lang="en-US" b="0" i="0" dirty="0">
                <a:solidFill>
                  <a:srgbClr val="374151"/>
                </a:solidFill>
                <a:effectLst/>
                <a:latin typeface="Söhne"/>
              </a:rPr>
              <a:t>The conduction band is the band of energy levels above the valence band that electrons can jump into, allowing them to move freely and conduct electricity.</a:t>
            </a:r>
          </a:p>
          <a:p>
            <a:pPr marL="0" indent="0">
              <a:buNone/>
            </a:pPr>
            <a:endParaRPr lang="en-IN" dirty="0"/>
          </a:p>
        </p:txBody>
      </p:sp>
    </p:spTree>
    <p:extLst>
      <p:ext uri="{BB962C8B-B14F-4D97-AF65-F5344CB8AC3E}">
        <p14:creationId xmlns:p14="http://schemas.microsoft.com/office/powerpoint/2010/main" val="3655847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9460A-622D-942D-D7DE-53377C57709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ADD6370-263C-C4A6-90F6-77800BF1C9CB}"/>
              </a:ext>
            </a:extLst>
          </p:cNvPr>
          <p:cNvSpPr>
            <a:spLocks noGrp="1"/>
          </p:cNvSpPr>
          <p:nvPr>
            <p:ph idx="1"/>
          </p:nvPr>
        </p:nvSpPr>
        <p:spPr/>
        <p:txBody>
          <a:bodyPr>
            <a:normAutofit lnSpcReduction="10000"/>
          </a:bodyPr>
          <a:lstStyle/>
          <a:p>
            <a:pPr marL="0" indent="0" algn="just">
              <a:lnSpc>
                <a:spcPct val="90000"/>
              </a:lnSpc>
              <a:buNone/>
            </a:pPr>
            <a:r>
              <a:rPr lang="en-US" sz="2200" b="1" dirty="0">
                <a:latin typeface="Söhne"/>
              </a:rPr>
              <a:t>Energy Gap (or Band Gap)</a:t>
            </a:r>
          </a:p>
          <a:p>
            <a:pPr algn="just">
              <a:buFont typeface="Arial" panose="020B0604020202020204" pitchFamily="34" charset="0"/>
              <a:buChar char="•"/>
            </a:pPr>
            <a:r>
              <a:rPr lang="en-US" b="0" i="0" dirty="0">
                <a:solidFill>
                  <a:srgbClr val="374151"/>
                </a:solidFill>
                <a:effectLst/>
                <a:latin typeface="Söhne"/>
              </a:rPr>
              <a:t>Unlike insulators and semiconductors, metals do not have a distinct energy gap between the valence and conduction bands.</a:t>
            </a:r>
          </a:p>
          <a:p>
            <a:pPr algn="just">
              <a:buFont typeface="Arial" panose="020B0604020202020204" pitchFamily="34" charset="0"/>
              <a:buChar char="•"/>
            </a:pPr>
            <a:r>
              <a:rPr lang="en-US" b="0" i="0" dirty="0">
                <a:solidFill>
                  <a:srgbClr val="374151"/>
                </a:solidFill>
                <a:effectLst/>
                <a:latin typeface="Söhne"/>
              </a:rPr>
              <a:t>In metals, the valence and conduction bands overlap, allowing electrons to move freely between them with very little energy.</a:t>
            </a:r>
            <a:endParaRPr lang="en-US" sz="2200" b="1" dirty="0">
              <a:latin typeface="Söhne"/>
            </a:endParaRPr>
          </a:p>
          <a:p>
            <a:pPr marL="0" indent="0" algn="just">
              <a:lnSpc>
                <a:spcPct val="90000"/>
              </a:lnSpc>
              <a:buNone/>
            </a:pPr>
            <a:r>
              <a:rPr lang="en-IN" sz="2200" b="1" dirty="0">
                <a:latin typeface="Söhne"/>
              </a:rPr>
              <a:t>Fermi Level</a:t>
            </a:r>
          </a:p>
          <a:p>
            <a:pPr algn="just">
              <a:lnSpc>
                <a:spcPct val="90000"/>
              </a:lnSpc>
              <a:buFont typeface="Arial" panose="020B0604020202020204" pitchFamily="34" charset="0"/>
              <a:buChar char="•"/>
            </a:pPr>
            <a:r>
              <a:rPr lang="en-US" dirty="0">
                <a:solidFill>
                  <a:srgbClr val="374151"/>
                </a:solidFill>
                <a:latin typeface="Söhne"/>
              </a:rPr>
              <a:t>In metals, the Fermi level lies within the conduction band, indicating that electrons at absolute zero have enough energy to move freely.</a:t>
            </a:r>
          </a:p>
          <a:p>
            <a:endParaRPr lang="en-IN" dirty="0"/>
          </a:p>
        </p:txBody>
      </p:sp>
    </p:spTree>
    <p:extLst>
      <p:ext uri="{BB962C8B-B14F-4D97-AF65-F5344CB8AC3E}">
        <p14:creationId xmlns:p14="http://schemas.microsoft.com/office/powerpoint/2010/main" val="771924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3274-DCCC-E3C3-805D-73B20AF25B56}"/>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FF9368F6-69A5-DB2F-4AAD-E59423C40F82}"/>
              </a:ext>
            </a:extLst>
          </p:cNvPr>
          <p:cNvPicPr>
            <a:picLocks noGrp="1" noChangeAspect="1"/>
          </p:cNvPicPr>
          <p:nvPr>
            <p:ph idx="1"/>
          </p:nvPr>
        </p:nvPicPr>
        <p:blipFill>
          <a:blip r:embed="rId2"/>
          <a:stretch>
            <a:fillRect/>
          </a:stretch>
        </p:blipFill>
        <p:spPr>
          <a:xfrm>
            <a:off x="561389" y="1935163"/>
            <a:ext cx="8021222" cy="4389437"/>
          </a:xfrm>
        </p:spPr>
      </p:pic>
    </p:spTree>
    <p:extLst>
      <p:ext uri="{BB962C8B-B14F-4D97-AF65-F5344CB8AC3E}">
        <p14:creationId xmlns:p14="http://schemas.microsoft.com/office/powerpoint/2010/main" val="2654627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1497E-D004-C2F0-9B97-8E7848AE94D0}"/>
              </a:ext>
            </a:extLst>
          </p:cNvPr>
          <p:cNvSpPr>
            <a:spLocks noGrp="1"/>
          </p:cNvSpPr>
          <p:nvPr>
            <p:ph type="title"/>
          </p:nvPr>
        </p:nvSpPr>
        <p:spPr/>
        <p:txBody>
          <a:bodyPr/>
          <a:lstStyle/>
          <a:p>
            <a:r>
              <a:rPr lang="en-US" dirty="0"/>
              <a:t>Energy Bands in Insulators</a:t>
            </a:r>
            <a:endParaRPr lang="en-IN" dirty="0"/>
          </a:p>
        </p:txBody>
      </p:sp>
      <p:sp>
        <p:nvSpPr>
          <p:cNvPr id="3" name="Content Placeholder 2">
            <a:extLst>
              <a:ext uri="{FF2B5EF4-FFF2-40B4-BE49-F238E27FC236}">
                <a16:creationId xmlns:a16="http://schemas.microsoft.com/office/drawing/2014/main" id="{EBF03C3B-9A2E-325D-DDAE-40EE7D64957C}"/>
              </a:ext>
            </a:extLst>
          </p:cNvPr>
          <p:cNvSpPr>
            <a:spLocks noGrp="1"/>
          </p:cNvSpPr>
          <p:nvPr>
            <p:ph idx="1"/>
          </p:nvPr>
        </p:nvSpPr>
        <p:spPr/>
        <p:txBody>
          <a:bodyPr/>
          <a:lstStyle/>
          <a:p>
            <a:pPr algn="just"/>
            <a:r>
              <a:rPr lang="en-US" dirty="0">
                <a:solidFill>
                  <a:srgbClr val="374151"/>
                </a:solidFill>
                <a:latin typeface="Söhne"/>
              </a:rPr>
              <a:t>I</a:t>
            </a:r>
            <a:r>
              <a:rPr lang="en-US" b="0" i="0" dirty="0">
                <a:solidFill>
                  <a:srgbClr val="374151"/>
                </a:solidFill>
                <a:effectLst/>
                <a:latin typeface="Söhne"/>
              </a:rPr>
              <a:t>nsulators have a fully occupied valence band and an empty or partially filled conduction band, separated by a large energy gap. This large band gap is responsible for the insulating behavior of these materials, as it requires a significant amount of energy to promote electrons from the valence band to the conduction band.</a:t>
            </a:r>
            <a:endParaRPr lang="en-IN" dirty="0"/>
          </a:p>
        </p:txBody>
      </p:sp>
    </p:spTree>
    <p:extLst>
      <p:ext uri="{BB962C8B-B14F-4D97-AF65-F5344CB8AC3E}">
        <p14:creationId xmlns:p14="http://schemas.microsoft.com/office/powerpoint/2010/main" val="22136993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78CC7-D7AE-B61D-8F2B-89C3FC715C32}"/>
              </a:ext>
            </a:extLst>
          </p:cNvPr>
          <p:cNvSpPr>
            <a:spLocks noGrp="1"/>
          </p:cNvSpPr>
          <p:nvPr>
            <p:ph type="title"/>
          </p:nvPr>
        </p:nvSpPr>
        <p:spPr/>
        <p:txBody>
          <a:bodyPr/>
          <a:lstStyle/>
          <a:p>
            <a:r>
              <a:rPr lang="en-US" dirty="0"/>
              <a:t>Energy Bands in Semiconductor</a:t>
            </a:r>
            <a:endParaRPr lang="en-IN" dirty="0"/>
          </a:p>
        </p:txBody>
      </p:sp>
      <p:sp>
        <p:nvSpPr>
          <p:cNvPr id="3" name="Content Placeholder 2">
            <a:extLst>
              <a:ext uri="{FF2B5EF4-FFF2-40B4-BE49-F238E27FC236}">
                <a16:creationId xmlns:a16="http://schemas.microsoft.com/office/drawing/2014/main" id="{0BC8D8B3-0CF7-1061-D11A-B1E091B80420}"/>
              </a:ext>
            </a:extLst>
          </p:cNvPr>
          <p:cNvSpPr>
            <a:spLocks noGrp="1"/>
          </p:cNvSpPr>
          <p:nvPr>
            <p:ph idx="1"/>
          </p:nvPr>
        </p:nvSpPr>
        <p:spPr/>
        <p:txBody>
          <a:bodyPr>
            <a:normAutofit fontScale="92500"/>
          </a:bodyPr>
          <a:lstStyle/>
          <a:p>
            <a:pPr algn="just"/>
            <a:r>
              <a:rPr lang="en-US" b="0" i="0" dirty="0">
                <a:solidFill>
                  <a:srgbClr val="374151"/>
                </a:solidFill>
                <a:effectLst/>
                <a:latin typeface="Söhne"/>
              </a:rPr>
              <a:t>The valence band is the energy band in which the electrons are tightly bound to the atoms. In this band, electrons are in their lowest energy state, and they are associated with the outermost (valence) electrons of the atoms. These electrons are not free to move easily through the material.</a:t>
            </a:r>
          </a:p>
          <a:p>
            <a:pPr algn="just"/>
            <a:r>
              <a:rPr lang="en-US" b="0" i="0" dirty="0">
                <a:solidFill>
                  <a:srgbClr val="374151"/>
                </a:solidFill>
                <a:effectLst/>
                <a:latin typeface="Söhne"/>
              </a:rPr>
              <a:t>The conduction band is the energy band immediately above the valence band. Electrons in the conduction band are not bound to any specific atom and are free to move throughout the material. These electrons have higher energy levels and are responsible for the material's electrical conductivity.</a:t>
            </a:r>
            <a:endParaRPr lang="en-IN" dirty="0"/>
          </a:p>
        </p:txBody>
      </p:sp>
    </p:spTree>
    <p:extLst>
      <p:ext uri="{BB962C8B-B14F-4D97-AF65-F5344CB8AC3E}">
        <p14:creationId xmlns:p14="http://schemas.microsoft.com/office/powerpoint/2010/main" val="19617274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3AF05-B19D-B700-1BB2-A15AAB8C2D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57B58D5-2917-7C2C-CDEB-4415BDC001D0}"/>
              </a:ext>
            </a:extLst>
          </p:cNvPr>
          <p:cNvSpPr>
            <a:spLocks noGrp="1"/>
          </p:cNvSpPr>
          <p:nvPr>
            <p:ph idx="1"/>
          </p:nvPr>
        </p:nvSpPr>
        <p:spPr/>
        <p:txBody>
          <a:bodyPr/>
          <a:lstStyle/>
          <a:p>
            <a:pPr algn="just"/>
            <a:r>
              <a:rPr lang="en-US" b="0" i="0" dirty="0">
                <a:solidFill>
                  <a:srgbClr val="374151"/>
                </a:solidFill>
                <a:effectLst/>
                <a:latin typeface="Söhne"/>
              </a:rPr>
              <a:t>Semiconductors with a small band gap are often referred to as "narrow-bandgap" semiconductors, while those with a larger band gap are "wide-bandgap" semiconductors. </a:t>
            </a:r>
            <a:endParaRPr lang="en-IN" dirty="0"/>
          </a:p>
        </p:txBody>
      </p:sp>
    </p:spTree>
    <p:extLst>
      <p:ext uri="{BB962C8B-B14F-4D97-AF65-F5344CB8AC3E}">
        <p14:creationId xmlns:p14="http://schemas.microsoft.com/office/powerpoint/2010/main" val="3618541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5A344-E1AB-737D-4A3D-A0C34AA9ABAA}"/>
              </a:ext>
            </a:extLst>
          </p:cNvPr>
          <p:cNvSpPr>
            <a:spLocks noGrp="1"/>
          </p:cNvSpPr>
          <p:nvPr>
            <p:ph type="title"/>
          </p:nvPr>
        </p:nvSpPr>
        <p:spPr/>
        <p:txBody>
          <a:bodyPr/>
          <a:lstStyle/>
          <a:p>
            <a:r>
              <a:rPr lang="en-US" dirty="0"/>
              <a:t>Basic Crystallography</a:t>
            </a:r>
            <a:endParaRPr lang="en-IN" dirty="0"/>
          </a:p>
        </p:txBody>
      </p:sp>
      <p:sp>
        <p:nvSpPr>
          <p:cNvPr id="3" name="Content Placeholder 2">
            <a:extLst>
              <a:ext uri="{FF2B5EF4-FFF2-40B4-BE49-F238E27FC236}">
                <a16:creationId xmlns:a16="http://schemas.microsoft.com/office/drawing/2014/main" id="{9E27A9A8-042F-57F4-F26E-2A7418F404C6}"/>
              </a:ext>
            </a:extLst>
          </p:cNvPr>
          <p:cNvSpPr>
            <a:spLocks noGrp="1"/>
          </p:cNvSpPr>
          <p:nvPr>
            <p:ph idx="1"/>
          </p:nvPr>
        </p:nvSpPr>
        <p:spPr/>
        <p:txBody>
          <a:bodyPr/>
          <a:lstStyle/>
          <a:p>
            <a:pPr algn="just"/>
            <a:r>
              <a:rPr lang="en-US" b="0" i="0" dirty="0">
                <a:solidFill>
                  <a:srgbClr val="374151"/>
                </a:solidFill>
                <a:effectLst/>
                <a:latin typeface="Söhne"/>
              </a:rPr>
              <a:t>Crystallography is the branch of science that studies the arrangement of atoms in solids. It plays a crucial role in understanding the properties of materials, including metals, minerals, and biological macromolecules. </a:t>
            </a:r>
          </a:p>
          <a:p>
            <a:pPr algn="just"/>
            <a:r>
              <a:rPr lang="en-US" dirty="0">
                <a:solidFill>
                  <a:srgbClr val="374151"/>
                </a:solidFill>
                <a:latin typeface="Söhne"/>
              </a:rPr>
              <a:t>The basic ideas of Crystallography are :</a:t>
            </a:r>
          </a:p>
          <a:p>
            <a:pPr marL="0" indent="0" algn="just">
              <a:buNone/>
            </a:pPr>
            <a:r>
              <a:rPr lang="en-US" b="1" dirty="0">
                <a:solidFill>
                  <a:srgbClr val="374151"/>
                </a:solidFill>
                <a:latin typeface="Söhne"/>
              </a:rPr>
              <a:t>Crystal Structure: </a:t>
            </a:r>
            <a:r>
              <a:rPr lang="en-US" dirty="0">
                <a:solidFill>
                  <a:srgbClr val="374151"/>
                </a:solidFill>
                <a:latin typeface="Söhne"/>
              </a:rPr>
              <a:t>A crystal structure refers to the arrangement of atoms, ions, or molecules in a repeating three dimensional pattern. </a:t>
            </a:r>
            <a:r>
              <a:rPr lang="en-US" b="0" i="0" dirty="0">
                <a:solidFill>
                  <a:srgbClr val="374151"/>
                </a:solidFill>
                <a:effectLst/>
                <a:latin typeface="Söhne"/>
              </a:rPr>
              <a:t>The repeating unit of a crystal structure is called a unit cell.</a:t>
            </a:r>
            <a:endParaRPr lang="en-IN" dirty="0"/>
          </a:p>
        </p:txBody>
      </p:sp>
      <p:pic>
        <p:nvPicPr>
          <p:cNvPr id="5" name="Picture 4">
            <a:extLst>
              <a:ext uri="{FF2B5EF4-FFF2-40B4-BE49-F238E27FC236}">
                <a16:creationId xmlns:a16="http://schemas.microsoft.com/office/drawing/2014/main" id="{F8F1E389-C4FE-2254-4BE6-0AA7217B6D89}"/>
              </a:ext>
            </a:extLst>
          </p:cNvPr>
          <p:cNvPicPr>
            <a:picLocks noChangeAspect="1"/>
          </p:cNvPicPr>
          <p:nvPr/>
        </p:nvPicPr>
        <p:blipFill>
          <a:blip r:embed="rId2"/>
          <a:stretch>
            <a:fillRect/>
          </a:stretch>
        </p:blipFill>
        <p:spPr>
          <a:xfrm>
            <a:off x="5181600" y="5257800"/>
            <a:ext cx="2819400" cy="1600200"/>
          </a:xfrm>
          <a:prstGeom prst="rect">
            <a:avLst/>
          </a:prstGeom>
        </p:spPr>
      </p:pic>
    </p:spTree>
    <p:extLst>
      <p:ext uri="{BB962C8B-B14F-4D97-AF65-F5344CB8AC3E}">
        <p14:creationId xmlns:p14="http://schemas.microsoft.com/office/powerpoint/2010/main" val="2182592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4E05-499C-484E-7231-545BB0B542D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B95EA8-3F96-0DF8-336A-F47DBC5804C7}"/>
              </a:ext>
            </a:extLst>
          </p:cNvPr>
          <p:cNvSpPr>
            <a:spLocks noGrp="1"/>
          </p:cNvSpPr>
          <p:nvPr>
            <p:ph idx="1"/>
          </p:nvPr>
        </p:nvSpPr>
        <p:spPr/>
        <p:txBody>
          <a:bodyPr/>
          <a:lstStyle/>
          <a:p>
            <a:pPr marL="0" indent="0" algn="just">
              <a:buNone/>
            </a:pPr>
            <a:r>
              <a:rPr lang="en-US" b="1" dirty="0">
                <a:solidFill>
                  <a:srgbClr val="374151"/>
                </a:solidFill>
                <a:latin typeface="Söhne"/>
              </a:rPr>
              <a:t>Unit Cell : </a:t>
            </a:r>
            <a:r>
              <a:rPr lang="en-US" b="0" i="0" dirty="0">
                <a:solidFill>
                  <a:srgbClr val="374151"/>
                </a:solidFill>
                <a:effectLst/>
                <a:latin typeface="Söhne"/>
              </a:rPr>
              <a:t>The unit cell is the smallest repeating structure in a crystal lattice.</a:t>
            </a:r>
          </a:p>
          <a:p>
            <a:pPr algn="just">
              <a:buFont typeface="Arial" panose="020B0604020202020204" pitchFamily="34" charset="0"/>
              <a:buChar char="•"/>
            </a:pPr>
            <a:r>
              <a:rPr lang="en-US" b="0" i="0" dirty="0">
                <a:solidFill>
                  <a:srgbClr val="374151"/>
                </a:solidFill>
                <a:effectLst/>
                <a:latin typeface="Söhne"/>
              </a:rPr>
              <a:t>There are seven crystal systems based on the geometry of the unit cell: cubic, tetragonal, orthorhombic, rhombohedral, hexagonal, monoclinic, and triclinic.</a:t>
            </a:r>
          </a:p>
          <a:p>
            <a:pPr marL="0" indent="0" algn="just">
              <a:buNone/>
            </a:pPr>
            <a:r>
              <a:rPr lang="en-US" b="1" dirty="0">
                <a:solidFill>
                  <a:srgbClr val="374151"/>
                </a:solidFill>
                <a:latin typeface="Söhne"/>
              </a:rPr>
              <a:t>Cubic : </a:t>
            </a:r>
            <a:r>
              <a:rPr lang="en-US" dirty="0">
                <a:solidFill>
                  <a:srgbClr val="374151"/>
                </a:solidFill>
                <a:latin typeface="Söhne"/>
              </a:rPr>
              <a:t>In a cubic crystal structure, the unit cell has equal edge lengths and angles of 90 degree. There are three types of cubic Structures: Simple Cubic, Body - Centric Cubic (BCC), and Face- Centric Cubic (FCC)</a:t>
            </a:r>
          </a:p>
          <a:p>
            <a:pPr marL="0" indent="0">
              <a:buNone/>
            </a:pPr>
            <a:endParaRPr lang="en-IN" b="1" dirty="0">
              <a:solidFill>
                <a:srgbClr val="374151"/>
              </a:solidFill>
              <a:latin typeface="Söhne"/>
            </a:endParaRPr>
          </a:p>
        </p:txBody>
      </p:sp>
    </p:spTree>
    <p:extLst>
      <p:ext uri="{BB962C8B-B14F-4D97-AF65-F5344CB8AC3E}">
        <p14:creationId xmlns:p14="http://schemas.microsoft.com/office/powerpoint/2010/main" val="69932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lstStyle/>
          <a:p>
            <a:r>
              <a:rPr lang="en-US" dirty="0"/>
              <a:t>Course outcome</a:t>
            </a:r>
          </a:p>
        </p:txBody>
      </p:sp>
      <p:graphicFrame>
        <p:nvGraphicFramePr>
          <p:cNvPr id="6" name="Content Placeholder 5"/>
          <p:cNvGraphicFramePr>
            <a:graphicFrameLocks noGrp="1"/>
          </p:cNvGraphicFramePr>
          <p:nvPr>
            <p:ph idx="1"/>
          </p:nvPr>
        </p:nvGraphicFramePr>
        <p:xfrm>
          <a:off x="457200" y="1600200"/>
          <a:ext cx="8382000" cy="5257800"/>
        </p:xfrm>
        <a:graphic>
          <a:graphicData uri="http://schemas.openxmlformats.org/drawingml/2006/table">
            <a:tbl>
              <a:tblPr firstRow="1" bandRow="1">
                <a:tableStyleId>{5C22544A-7EE6-4342-B048-85BDC9FD1C3A}</a:tableStyleId>
              </a:tblPr>
              <a:tblGrid>
                <a:gridCol w="620889">
                  <a:extLst>
                    <a:ext uri="{9D8B030D-6E8A-4147-A177-3AD203B41FA5}">
                      <a16:colId xmlns:a16="http://schemas.microsoft.com/office/drawing/2014/main" val="20000"/>
                    </a:ext>
                  </a:extLst>
                </a:gridCol>
                <a:gridCol w="7761111">
                  <a:extLst>
                    <a:ext uri="{9D8B030D-6E8A-4147-A177-3AD203B41FA5}">
                      <a16:colId xmlns:a16="http://schemas.microsoft.com/office/drawing/2014/main" val="20001"/>
                    </a:ext>
                  </a:extLst>
                </a:gridCol>
              </a:tblGrid>
              <a:tr h="1465670">
                <a:tc>
                  <a:txBody>
                    <a:bodyPr/>
                    <a:lstStyle/>
                    <a:p>
                      <a:r>
                        <a:rPr lang="en-US" b="1" dirty="0"/>
                        <a:t>CO1</a:t>
                      </a:r>
                    </a:p>
                    <a:p>
                      <a:endParaRPr lang="en-US" b="1" dirty="0"/>
                    </a:p>
                  </a:txBody>
                  <a:tcPr/>
                </a:tc>
                <a:tc>
                  <a:txBody>
                    <a:bodyPr/>
                    <a:lstStyle/>
                    <a:p>
                      <a:r>
                        <a:rPr lang="en-US" sz="2400" b="0" dirty="0"/>
                        <a:t>Understand </a:t>
                      </a:r>
                      <a:r>
                        <a:rPr lang="en-US" sz="2400" b="0" dirty="0" err="1"/>
                        <a:t>behaviour</a:t>
                      </a:r>
                      <a:r>
                        <a:rPr lang="en-US" sz="2400" b="0" dirty="0"/>
                        <a:t> of various materials such as metals, composites and special materials</a:t>
                      </a:r>
                    </a:p>
                  </a:txBody>
                  <a:tcPr/>
                </a:tc>
                <a:extLst>
                  <a:ext uri="{0D108BD9-81ED-4DB2-BD59-A6C34878D82A}">
                    <a16:rowId xmlns:a16="http://schemas.microsoft.com/office/drawing/2014/main" val="10000"/>
                  </a:ext>
                </a:extLst>
              </a:tr>
              <a:tr h="849158">
                <a:tc>
                  <a:txBody>
                    <a:bodyPr/>
                    <a:lstStyle/>
                    <a:p>
                      <a:r>
                        <a:rPr lang="en-US" b="1" dirty="0"/>
                        <a:t>CO2</a:t>
                      </a:r>
                    </a:p>
                  </a:txBody>
                  <a:tcPr/>
                </a:tc>
                <a:tc>
                  <a:txBody>
                    <a:bodyPr/>
                    <a:lstStyle/>
                    <a:p>
                      <a:r>
                        <a:rPr lang="en-US" sz="2400" b="0" dirty="0" err="1"/>
                        <a:t>Analyse</a:t>
                      </a:r>
                      <a:r>
                        <a:rPr lang="en-US" sz="2400" b="0" dirty="0"/>
                        <a:t> materials, composition, and their phase transformation</a:t>
                      </a:r>
                    </a:p>
                  </a:txBody>
                  <a:tcPr/>
                </a:tc>
                <a:extLst>
                  <a:ext uri="{0D108BD9-81ED-4DB2-BD59-A6C34878D82A}">
                    <a16:rowId xmlns:a16="http://schemas.microsoft.com/office/drawing/2014/main" val="10001"/>
                  </a:ext>
                </a:extLst>
              </a:tr>
              <a:tr h="849158">
                <a:tc>
                  <a:txBody>
                    <a:bodyPr/>
                    <a:lstStyle/>
                    <a:p>
                      <a:r>
                        <a:rPr lang="en-US" b="1" dirty="0"/>
                        <a:t>CO3</a:t>
                      </a:r>
                    </a:p>
                  </a:txBody>
                  <a:tcPr/>
                </a:tc>
                <a:tc>
                  <a:txBody>
                    <a:bodyPr/>
                    <a:lstStyle/>
                    <a:p>
                      <a:r>
                        <a:rPr lang="en-US" sz="2400" b="0" dirty="0"/>
                        <a:t>Investigate solidification process during casting and materials degradation</a:t>
                      </a:r>
                    </a:p>
                  </a:txBody>
                  <a:tcPr/>
                </a:tc>
                <a:extLst>
                  <a:ext uri="{0D108BD9-81ED-4DB2-BD59-A6C34878D82A}">
                    <a16:rowId xmlns:a16="http://schemas.microsoft.com/office/drawing/2014/main" val="10002"/>
                  </a:ext>
                </a:extLst>
              </a:tr>
              <a:tr h="2093814">
                <a:tc>
                  <a:txBody>
                    <a:bodyPr/>
                    <a:lstStyle/>
                    <a:p>
                      <a:r>
                        <a:rPr lang="en-US" b="1" dirty="0"/>
                        <a:t>CO4</a:t>
                      </a:r>
                    </a:p>
                  </a:txBody>
                  <a:tcPr/>
                </a:tc>
                <a:tc>
                  <a:txBody>
                    <a:bodyPr/>
                    <a:lstStyle/>
                    <a:p>
                      <a:r>
                        <a:rPr lang="en-US" sz="2400" b="0" dirty="0"/>
                        <a:t>Recognize different types of Non-destructive testing methods to find subsurface defects in the</a:t>
                      </a:r>
                    </a:p>
                    <a:p>
                      <a:r>
                        <a:rPr lang="en-US" sz="2400" b="0" dirty="0"/>
                        <a:t>materials.</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91BB0-6104-2BB8-B90C-C4CC13228BE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3F6B574-A1C0-E3FC-A549-25E61802CD73}"/>
              </a:ext>
            </a:extLst>
          </p:cNvPr>
          <p:cNvSpPr>
            <a:spLocks noGrp="1"/>
          </p:cNvSpPr>
          <p:nvPr>
            <p:ph idx="1"/>
          </p:nvPr>
        </p:nvSpPr>
        <p:spPr>
          <a:xfrm>
            <a:off x="457200" y="1981200"/>
            <a:ext cx="8229600" cy="4389120"/>
          </a:xfrm>
        </p:spPr>
        <p:txBody>
          <a:bodyPr/>
          <a:lstStyle/>
          <a:p>
            <a:pPr marL="0" indent="0">
              <a:buNone/>
            </a:pPr>
            <a:r>
              <a:rPr lang="en-US" b="1" dirty="0">
                <a:solidFill>
                  <a:srgbClr val="374151"/>
                </a:solidFill>
                <a:latin typeface="Söhne"/>
              </a:rPr>
              <a:t>Simple</a:t>
            </a:r>
            <a:r>
              <a:rPr lang="en-US" dirty="0"/>
              <a:t> </a:t>
            </a:r>
            <a:r>
              <a:rPr lang="en-US" b="1" dirty="0">
                <a:solidFill>
                  <a:srgbClr val="374151"/>
                </a:solidFill>
                <a:latin typeface="Söhne"/>
              </a:rPr>
              <a:t>Cubic : </a:t>
            </a:r>
            <a:r>
              <a:rPr lang="en-US" b="0" i="0" dirty="0">
                <a:solidFill>
                  <a:srgbClr val="374151"/>
                </a:solidFill>
                <a:effectLst/>
                <a:latin typeface="Söhne"/>
              </a:rPr>
              <a:t>In a simple cubic structure, each lattice point (representing an atom or ion) is at the corner of a cube. The coordination number (number of nearest neighbors) for each atom in a simple cubic lattice is 6.</a:t>
            </a:r>
            <a:endParaRPr lang="en-IN" b="1" dirty="0">
              <a:solidFill>
                <a:srgbClr val="374151"/>
              </a:solidFill>
              <a:latin typeface="Söhne"/>
            </a:endParaRPr>
          </a:p>
        </p:txBody>
      </p:sp>
      <p:pic>
        <p:nvPicPr>
          <p:cNvPr id="4" name="Picture 3">
            <a:extLst>
              <a:ext uri="{FF2B5EF4-FFF2-40B4-BE49-F238E27FC236}">
                <a16:creationId xmlns:a16="http://schemas.microsoft.com/office/drawing/2014/main" id="{037B9F91-7171-C168-FE51-394CB2A1A885}"/>
              </a:ext>
            </a:extLst>
          </p:cNvPr>
          <p:cNvPicPr>
            <a:picLocks noChangeAspect="1"/>
          </p:cNvPicPr>
          <p:nvPr/>
        </p:nvPicPr>
        <p:blipFill>
          <a:blip r:embed="rId2"/>
          <a:stretch>
            <a:fillRect/>
          </a:stretch>
        </p:blipFill>
        <p:spPr>
          <a:xfrm>
            <a:off x="685800" y="3962400"/>
            <a:ext cx="2819400" cy="1600200"/>
          </a:xfrm>
          <a:prstGeom prst="rect">
            <a:avLst/>
          </a:prstGeom>
        </p:spPr>
      </p:pic>
      <p:pic>
        <p:nvPicPr>
          <p:cNvPr id="6" name="Picture 5">
            <a:extLst>
              <a:ext uri="{FF2B5EF4-FFF2-40B4-BE49-F238E27FC236}">
                <a16:creationId xmlns:a16="http://schemas.microsoft.com/office/drawing/2014/main" id="{8BB3E354-F30F-E132-2D8B-98127A9392A0}"/>
              </a:ext>
            </a:extLst>
          </p:cNvPr>
          <p:cNvPicPr>
            <a:picLocks noChangeAspect="1"/>
          </p:cNvPicPr>
          <p:nvPr/>
        </p:nvPicPr>
        <p:blipFill>
          <a:blip r:embed="rId3"/>
          <a:stretch>
            <a:fillRect/>
          </a:stretch>
        </p:blipFill>
        <p:spPr>
          <a:xfrm>
            <a:off x="4191000" y="3762375"/>
            <a:ext cx="3419475" cy="3095625"/>
          </a:xfrm>
          <a:prstGeom prst="rect">
            <a:avLst/>
          </a:prstGeom>
        </p:spPr>
      </p:pic>
    </p:spTree>
    <p:extLst>
      <p:ext uri="{BB962C8B-B14F-4D97-AF65-F5344CB8AC3E}">
        <p14:creationId xmlns:p14="http://schemas.microsoft.com/office/powerpoint/2010/main" val="2643598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CA18-2EDB-1232-5F6A-2EA053C94FD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AC80A7A-7E74-A1ED-7311-474212D17155}"/>
              </a:ext>
            </a:extLst>
          </p:cNvPr>
          <p:cNvSpPr>
            <a:spLocks noGrp="1"/>
          </p:cNvSpPr>
          <p:nvPr>
            <p:ph idx="1"/>
          </p:nvPr>
        </p:nvSpPr>
        <p:spPr/>
        <p:txBody>
          <a:bodyPr>
            <a:normAutofit lnSpcReduction="10000"/>
          </a:bodyPr>
          <a:lstStyle/>
          <a:p>
            <a:pPr marL="0" indent="0">
              <a:buNone/>
            </a:pPr>
            <a:r>
              <a:rPr lang="en-US" b="1" dirty="0">
                <a:solidFill>
                  <a:srgbClr val="374151"/>
                </a:solidFill>
                <a:latin typeface="Söhne"/>
              </a:rPr>
              <a:t>Body - Centric : </a:t>
            </a:r>
          </a:p>
          <a:p>
            <a:pPr algn="just"/>
            <a:r>
              <a:rPr lang="en-US" b="1" i="0" dirty="0">
                <a:effectLst/>
                <a:latin typeface="Söhne"/>
              </a:rPr>
              <a:t>Unit Cell:</a:t>
            </a:r>
            <a:r>
              <a:rPr lang="en-US" b="0" i="0" dirty="0">
                <a:solidFill>
                  <a:srgbClr val="374151"/>
                </a:solidFill>
                <a:effectLst/>
                <a:latin typeface="Söhne"/>
              </a:rPr>
              <a:t> The unit cell of a BCC structure is a cube with atoms at each of its eight corners and one atom at the center of the cube.</a:t>
            </a:r>
          </a:p>
          <a:p>
            <a:pPr algn="just"/>
            <a:r>
              <a:rPr lang="en-US" b="1" i="0" dirty="0">
                <a:effectLst/>
                <a:latin typeface="Söhne"/>
              </a:rPr>
              <a:t>Coordination Number:</a:t>
            </a:r>
            <a:r>
              <a:rPr lang="en-US" b="0" i="0" dirty="0">
                <a:solidFill>
                  <a:srgbClr val="374151"/>
                </a:solidFill>
                <a:effectLst/>
                <a:latin typeface="Söhne"/>
              </a:rPr>
              <a:t> Each atom in a BCC structure has a coordination number of 8, meaning it is in contact with 8 neighboring atoms.</a:t>
            </a:r>
            <a:endParaRPr lang="en-US" dirty="0">
              <a:solidFill>
                <a:srgbClr val="374151"/>
              </a:solidFill>
              <a:latin typeface="Söhne"/>
            </a:endParaRPr>
          </a:p>
          <a:p>
            <a:pPr algn="just"/>
            <a:r>
              <a:rPr lang="en-US" b="0" i="0" dirty="0">
                <a:solidFill>
                  <a:srgbClr val="374151"/>
                </a:solidFill>
                <a:effectLst/>
                <a:latin typeface="Söhne"/>
              </a:rPr>
              <a:t>Some metals that commonly adopt the BCC structure at certain temperatures include alpha-iron (α-Fe) at temperatures below 912°C and some alloys of chromium, molybdenum, and tungsten.</a:t>
            </a:r>
            <a:endParaRPr lang="en-IN" b="1" dirty="0">
              <a:solidFill>
                <a:srgbClr val="374151"/>
              </a:solidFill>
              <a:latin typeface="Söhne"/>
            </a:endParaRPr>
          </a:p>
        </p:txBody>
      </p:sp>
    </p:spTree>
    <p:extLst>
      <p:ext uri="{BB962C8B-B14F-4D97-AF65-F5344CB8AC3E}">
        <p14:creationId xmlns:p14="http://schemas.microsoft.com/office/powerpoint/2010/main" val="39010570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4CE4-8775-9262-AB9B-6EDEF1F3BC7E}"/>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28F7D8F8-2E6E-0488-D254-533993CBBE58}"/>
              </a:ext>
            </a:extLst>
          </p:cNvPr>
          <p:cNvPicPr>
            <a:picLocks noGrp="1" noChangeAspect="1"/>
          </p:cNvPicPr>
          <p:nvPr>
            <p:ph idx="1"/>
          </p:nvPr>
        </p:nvPicPr>
        <p:blipFill>
          <a:blip r:embed="rId2"/>
          <a:stretch>
            <a:fillRect/>
          </a:stretch>
        </p:blipFill>
        <p:spPr>
          <a:xfrm>
            <a:off x="457200" y="2212560"/>
            <a:ext cx="8229600" cy="3834643"/>
          </a:xfrm>
        </p:spPr>
      </p:pic>
    </p:spTree>
    <p:extLst>
      <p:ext uri="{BB962C8B-B14F-4D97-AF65-F5344CB8AC3E}">
        <p14:creationId xmlns:p14="http://schemas.microsoft.com/office/powerpoint/2010/main" val="39989199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DF58-2D24-FA87-5B41-7564AB7AFD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A54432-F993-2334-31B0-3CF83C544A0B}"/>
              </a:ext>
            </a:extLst>
          </p:cNvPr>
          <p:cNvSpPr>
            <a:spLocks noGrp="1"/>
          </p:cNvSpPr>
          <p:nvPr>
            <p:ph idx="1"/>
          </p:nvPr>
        </p:nvSpPr>
        <p:spPr/>
        <p:txBody>
          <a:bodyPr/>
          <a:lstStyle/>
          <a:p>
            <a:r>
              <a:rPr lang="en-US" b="1" dirty="0">
                <a:solidFill>
                  <a:srgbClr val="374151"/>
                </a:solidFill>
                <a:latin typeface="Söhne"/>
              </a:rPr>
              <a:t>Face Centric </a:t>
            </a:r>
            <a:r>
              <a:rPr lang="en-US" dirty="0"/>
              <a:t>: </a:t>
            </a:r>
          </a:p>
          <a:p>
            <a:pPr algn="just">
              <a:buFont typeface="Arial" panose="020B0604020202020204" pitchFamily="34" charset="0"/>
              <a:buChar char="•"/>
            </a:pPr>
            <a:r>
              <a:rPr lang="en-US" b="0" i="0" dirty="0">
                <a:solidFill>
                  <a:srgbClr val="374151"/>
                </a:solidFill>
                <a:effectLst/>
                <a:latin typeface="Söhne"/>
              </a:rPr>
              <a:t>In the face-centered cubic structure, atoms are arranged in a cubic lattice where there is an atom at each corner of the cube and an additional atom at the center of each face.</a:t>
            </a:r>
          </a:p>
          <a:p>
            <a:pPr algn="just">
              <a:buFont typeface="Arial" panose="020B0604020202020204" pitchFamily="34" charset="0"/>
              <a:buChar char="•"/>
            </a:pPr>
            <a:r>
              <a:rPr lang="en-US" b="0" i="0" dirty="0">
                <a:solidFill>
                  <a:srgbClr val="374151"/>
                </a:solidFill>
                <a:effectLst/>
                <a:latin typeface="Söhne"/>
              </a:rPr>
              <a:t>The coordination number, which is the number of nearest neighbors for each atom, is 12 in an FCC structure.</a:t>
            </a:r>
          </a:p>
          <a:p>
            <a:pPr marL="0" indent="0">
              <a:buNone/>
            </a:pPr>
            <a:endParaRPr lang="en-IN" dirty="0"/>
          </a:p>
        </p:txBody>
      </p:sp>
      <p:pic>
        <p:nvPicPr>
          <p:cNvPr id="5" name="Picture 4">
            <a:extLst>
              <a:ext uri="{FF2B5EF4-FFF2-40B4-BE49-F238E27FC236}">
                <a16:creationId xmlns:a16="http://schemas.microsoft.com/office/drawing/2014/main" id="{11F1B877-366D-747E-9052-948EB7A6C1D0}"/>
              </a:ext>
            </a:extLst>
          </p:cNvPr>
          <p:cNvPicPr>
            <a:picLocks noChangeAspect="1"/>
          </p:cNvPicPr>
          <p:nvPr/>
        </p:nvPicPr>
        <p:blipFill>
          <a:blip r:embed="rId2"/>
          <a:stretch>
            <a:fillRect/>
          </a:stretch>
        </p:blipFill>
        <p:spPr>
          <a:xfrm>
            <a:off x="3124200" y="4953000"/>
            <a:ext cx="3124200" cy="1752601"/>
          </a:xfrm>
          <a:prstGeom prst="rect">
            <a:avLst/>
          </a:prstGeom>
        </p:spPr>
      </p:pic>
    </p:spTree>
    <p:extLst>
      <p:ext uri="{BB962C8B-B14F-4D97-AF65-F5344CB8AC3E}">
        <p14:creationId xmlns:p14="http://schemas.microsoft.com/office/powerpoint/2010/main" val="20874153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3476B-342D-E0A1-C85B-A7C60B13C2C4}"/>
              </a:ext>
            </a:extLst>
          </p:cNvPr>
          <p:cNvSpPr>
            <a:spLocks noGrp="1"/>
          </p:cNvSpPr>
          <p:nvPr>
            <p:ph type="title"/>
          </p:nvPr>
        </p:nvSpPr>
        <p:spPr/>
        <p:txBody>
          <a:bodyPr>
            <a:normAutofit fontScale="90000"/>
          </a:bodyPr>
          <a:lstStyle/>
          <a:p>
            <a:r>
              <a:rPr lang="en-US" b="1" dirty="0">
                <a:solidFill>
                  <a:srgbClr val="374151"/>
                </a:solidFill>
                <a:latin typeface="Söhne"/>
              </a:rPr>
              <a:t>Hexagonal Close Packed Cell </a:t>
            </a:r>
            <a:r>
              <a:rPr lang="en-US" dirty="0"/>
              <a:t>:</a:t>
            </a:r>
            <a:br>
              <a:rPr lang="en-US" dirty="0"/>
            </a:br>
            <a:endParaRPr lang="en-IN" dirty="0"/>
          </a:p>
        </p:txBody>
      </p:sp>
      <p:sp>
        <p:nvSpPr>
          <p:cNvPr id="3" name="Content Placeholder 2">
            <a:extLst>
              <a:ext uri="{FF2B5EF4-FFF2-40B4-BE49-F238E27FC236}">
                <a16:creationId xmlns:a16="http://schemas.microsoft.com/office/drawing/2014/main" id="{69E56AC5-FC79-5A2A-392D-92CEC76F8832}"/>
              </a:ext>
            </a:extLst>
          </p:cNvPr>
          <p:cNvSpPr>
            <a:spLocks noGrp="1"/>
          </p:cNvSpPr>
          <p:nvPr>
            <p:ph idx="1"/>
          </p:nvPr>
        </p:nvSpPr>
        <p:spPr/>
        <p:txBody>
          <a:bodyPr/>
          <a:lstStyle/>
          <a:p>
            <a:pPr marL="0" indent="0" algn="just">
              <a:buNone/>
            </a:pPr>
            <a:r>
              <a:rPr lang="en-US" b="0" i="0" dirty="0">
                <a:solidFill>
                  <a:srgbClr val="374151"/>
                </a:solidFill>
                <a:effectLst/>
                <a:latin typeface="Söhne"/>
              </a:rPr>
              <a:t>The term "Hexagonal Close Packed" (HCP) refers to a crystal structure commonly found in metallic  and non metallic  materials. The HCP structure is one of the close-packed arrangements of atoms in a crystal lattice. In the context of cubic cells, it's important to note that HCP is not cubic but hexagonal. The HCP structure is commonly found in metals like titanium and zinc. </a:t>
            </a:r>
            <a:endParaRPr lang="en-IN" dirty="0"/>
          </a:p>
        </p:txBody>
      </p:sp>
      <p:pic>
        <p:nvPicPr>
          <p:cNvPr id="5" name="Picture 4">
            <a:extLst>
              <a:ext uri="{FF2B5EF4-FFF2-40B4-BE49-F238E27FC236}">
                <a16:creationId xmlns:a16="http://schemas.microsoft.com/office/drawing/2014/main" id="{FFF482FE-E295-34FB-7841-30C4452F0894}"/>
              </a:ext>
            </a:extLst>
          </p:cNvPr>
          <p:cNvPicPr>
            <a:picLocks noChangeAspect="1"/>
          </p:cNvPicPr>
          <p:nvPr/>
        </p:nvPicPr>
        <p:blipFill>
          <a:blip r:embed="rId2"/>
          <a:stretch>
            <a:fillRect/>
          </a:stretch>
        </p:blipFill>
        <p:spPr>
          <a:xfrm>
            <a:off x="4267200" y="4419600"/>
            <a:ext cx="2057400" cy="2103843"/>
          </a:xfrm>
          <a:prstGeom prst="rect">
            <a:avLst/>
          </a:prstGeom>
        </p:spPr>
      </p:pic>
    </p:spTree>
    <p:extLst>
      <p:ext uri="{BB962C8B-B14F-4D97-AF65-F5344CB8AC3E}">
        <p14:creationId xmlns:p14="http://schemas.microsoft.com/office/powerpoint/2010/main" val="117869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7B625-9736-E428-5D03-E3C890E2D68A}"/>
              </a:ext>
            </a:extLst>
          </p:cNvPr>
          <p:cNvSpPr>
            <a:spLocks noGrp="1"/>
          </p:cNvSpPr>
          <p:nvPr>
            <p:ph type="title"/>
          </p:nvPr>
        </p:nvSpPr>
        <p:spPr/>
        <p:txBody>
          <a:bodyPr/>
          <a:lstStyle/>
          <a:p>
            <a:r>
              <a:rPr lang="en-US" dirty="0"/>
              <a:t>Defects and Dislocations</a:t>
            </a:r>
            <a:endParaRPr lang="en-IN" dirty="0"/>
          </a:p>
        </p:txBody>
      </p:sp>
      <p:sp>
        <p:nvSpPr>
          <p:cNvPr id="3" name="Content Placeholder 2">
            <a:extLst>
              <a:ext uri="{FF2B5EF4-FFF2-40B4-BE49-F238E27FC236}">
                <a16:creationId xmlns:a16="http://schemas.microsoft.com/office/drawing/2014/main" id="{32292F97-E2A5-573D-A8BA-290534AB32EA}"/>
              </a:ext>
            </a:extLst>
          </p:cNvPr>
          <p:cNvSpPr>
            <a:spLocks noGrp="1"/>
          </p:cNvSpPr>
          <p:nvPr>
            <p:ph idx="1"/>
          </p:nvPr>
        </p:nvSpPr>
        <p:spPr/>
        <p:txBody>
          <a:bodyPr/>
          <a:lstStyle/>
          <a:p>
            <a:pPr algn="just"/>
            <a:r>
              <a:rPr lang="en-US" b="0" i="0" dirty="0">
                <a:solidFill>
                  <a:srgbClr val="374151"/>
                </a:solidFill>
                <a:effectLst/>
                <a:latin typeface="Söhne"/>
              </a:rPr>
              <a:t>Defects and dislocations are imperfections in the regular, ordered arrangement of atoms in a crystal lattice. These imperfections can significantly influence the physical, chemical, and mechanical properties of materials. </a:t>
            </a:r>
          </a:p>
          <a:p>
            <a:pPr marL="0" indent="0">
              <a:buNone/>
            </a:pPr>
            <a:endParaRPr lang="en-IN" dirty="0"/>
          </a:p>
        </p:txBody>
      </p:sp>
    </p:spTree>
    <p:extLst>
      <p:ext uri="{BB962C8B-B14F-4D97-AF65-F5344CB8AC3E}">
        <p14:creationId xmlns:p14="http://schemas.microsoft.com/office/powerpoint/2010/main" val="268278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01167-750B-1019-21EE-1A9FAC8ACEC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F23EF03-964C-2EEB-192F-96CACF88AE88}"/>
              </a:ext>
            </a:extLst>
          </p:cNvPr>
          <p:cNvSpPr>
            <a:spLocks noGrp="1"/>
          </p:cNvSpPr>
          <p:nvPr>
            <p:ph idx="1"/>
          </p:nvPr>
        </p:nvSpPr>
        <p:spPr/>
        <p:txBody>
          <a:bodyPr>
            <a:normAutofit fontScale="85000" lnSpcReduction="20000"/>
          </a:bodyPr>
          <a:lstStyle/>
          <a:p>
            <a:pPr algn="just"/>
            <a:r>
              <a:rPr lang="en-US" b="1" i="0" dirty="0">
                <a:effectLst/>
                <a:latin typeface="Söhne"/>
              </a:rPr>
              <a:t>Point Defects:</a:t>
            </a:r>
          </a:p>
          <a:p>
            <a:pPr algn="just">
              <a:buFont typeface="+mj-lt"/>
              <a:buAutoNum type="arabicPeriod"/>
            </a:pPr>
            <a:r>
              <a:rPr lang="en-US" b="1" i="0" dirty="0">
                <a:solidFill>
                  <a:srgbClr val="374151"/>
                </a:solidFill>
                <a:effectLst/>
                <a:latin typeface="Söhne"/>
              </a:rPr>
              <a:t>Vacancy Defects:</a:t>
            </a:r>
            <a:endParaRPr lang="en-US" b="0" i="0" dirty="0">
              <a:solidFill>
                <a:srgbClr val="374151"/>
              </a:solidFill>
              <a:effectLst/>
              <a:latin typeface="Söhne"/>
            </a:endParaRPr>
          </a:p>
          <a:p>
            <a:pPr marL="742950" lvl="1" indent="-285750" algn="just">
              <a:buFont typeface="+mj-lt"/>
              <a:buAutoNum type="arabicPeriod"/>
            </a:pPr>
            <a:r>
              <a:rPr lang="en-US" b="1" i="0" dirty="0">
                <a:solidFill>
                  <a:srgbClr val="374151"/>
                </a:solidFill>
                <a:effectLst/>
                <a:latin typeface="Söhne"/>
              </a:rPr>
              <a:t>Description:</a:t>
            </a:r>
            <a:r>
              <a:rPr lang="en-US" b="0" i="0" dirty="0">
                <a:solidFill>
                  <a:srgbClr val="374151"/>
                </a:solidFill>
                <a:effectLst/>
                <a:latin typeface="Söhne"/>
              </a:rPr>
              <a:t> Occur when an atom is missing from its regular lattice site.</a:t>
            </a:r>
          </a:p>
          <a:p>
            <a:pPr marL="742950" lvl="1" indent="-285750" algn="just">
              <a:buFont typeface="+mj-lt"/>
              <a:buAutoNum type="arabicPeriod"/>
            </a:pPr>
            <a:r>
              <a:rPr lang="en-US" b="1" i="0" dirty="0">
                <a:solidFill>
                  <a:srgbClr val="374151"/>
                </a:solidFill>
                <a:effectLst/>
                <a:latin typeface="Söhne"/>
              </a:rPr>
              <a:t>Effect:</a:t>
            </a:r>
            <a:r>
              <a:rPr lang="en-US" b="0" i="0" dirty="0">
                <a:solidFill>
                  <a:srgbClr val="374151"/>
                </a:solidFill>
                <a:effectLst/>
                <a:latin typeface="Söhne"/>
              </a:rPr>
              <a:t> Reduces density, can enhance diffusion, and affects electrical conductivity.</a:t>
            </a:r>
          </a:p>
          <a:p>
            <a:pPr algn="just">
              <a:buFont typeface="+mj-lt"/>
              <a:buAutoNum type="arabicPeriod"/>
            </a:pPr>
            <a:r>
              <a:rPr lang="en-US" b="1" i="0" dirty="0">
                <a:solidFill>
                  <a:srgbClr val="374151"/>
                </a:solidFill>
                <a:effectLst/>
                <a:latin typeface="Söhne"/>
              </a:rPr>
              <a:t>Interstitial Defects:</a:t>
            </a:r>
            <a:endParaRPr lang="en-US" b="0" i="0" dirty="0">
              <a:solidFill>
                <a:srgbClr val="374151"/>
              </a:solidFill>
              <a:effectLst/>
              <a:latin typeface="Söhne"/>
            </a:endParaRPr>
          </a:p>
          <a:p>
            <a:pPr marL="742950" lvl="1" indent="-285750" algn="just">
              <a:buFont typeface="+mj-lt"/>
              <a:buAutoNum type="arabicPeriod"/>
            </a:pPr>
            <a:r>
              <a:rPr lang="en-US" b="1" i="0" dirty="0">
                <a:solidFill>
                  <a:srgbClr val="374151"/>
                </a:solidFill>
                <a:effectLst/>
                <a:latin typeface="Söhne"/>
              </a:rPr>
              <a:t>Description:</a:t>
            </a:r>
            <a:r>
              <a:rPr lang="en-US" b="0" i="0" dirty="0">
                <a:solidFill>
                  <a:srgbClr val="374151"/>
                </a:solidFill>
                <a:effectLst/>
                <a:latin typeface="Söhne"/>
              </a:rPr>
              <a:t> Atoms occupy positions in the crystal structure where no atom is supposed to be.</a:t>
            </a:r>
          </a:p>
          <a:p>
            <a:pPr marL="742950" lvl="1" indent="-285750" algn="just">
              <a:buFont typeface="+mj-lt"/>
              <a:buAutoNum type="arabicPeriod"/>
            </a:pPr>
            <a:r>
              <a:rPr lang="en-US" b="1" i="0" dirty="0">
                <a:solidFill>
                  <a:srgbClr val="374151"/>
                </a:solidFill>
                <a:effectLst/>
                <a:latin typeface="Söhne"/>
              </a:rPr>
              <a:t>Effect:</a:t>
            </a:r>
            <a:r>
              <a:rPr lang="en-US" b="0" i="0" dirty="0">
                <a:solidFill>
                  <a:srgbClr val="374151"/>
                </a:solidFill>
                <a:effectLst/>
                <a:latin typeface="Söhne"/>
              </a:rPr>
              <a:t> Can increase density, influence mechanical properties, and affect diffusion.</a:t>
            </a:r>
          </a:p>
          <a:p>
            <a:pPr algn="just">
              <a:buFont typeface="+mj-lt"/>
              <a:buAutoNum type="arabicPeriod"/>
            </a:pPr>
            <a:r>
              <a:rPr lang="en-US" b="1" i="0" dirty="0">
                <a:solidFill>
                  <a:srgbClr val="374151"/>
                </a:solidFill>
                <a:effectLst/>
                <a:latin typeface="Söhne"/>
              </a:rPr>
              <a:t>Substitutional Defects:</a:t>
            </a:r>
            <a:endParaRPr lang="en-US" b="0" i="0" dirty="0">
              <a:solidFill>
                <a:srgbClr val="374151"/>
              </a:solidFill>
              <a:effectLst/>
              <a:latin typeface="Söhne"/>
            </a:endParaRPr>
          </a:p>
          <a:p>
            <a:pPr marL="742950" lvl="1" indent="-285750" algn="just">
              <a:buFont typeface="+mj-lt"/>
              <a:buAutoNum type="arabicPeriod"/>
            </a:pPr>
            <a:r>
              <a:rPr lang="en-US" b="1" i="0" dirty="0">
                <a:solidFill>
                  <a:srgbClr val="374151"/>
                </a:solidFill>
                <a:effectLst/>
                <a:latin typeface="Söhne"/>
              </a:rPr>
              <a:t>Description:</a:t>
            </a:r>
            <a:r>
              <a:rPr lang="en-US" b="0" i="0" dirty="0">
                <a:solidFill>
                  <a:srgbClr val="374151"/>
                </a:solidFill>
                <a:effectLst/>
                <a:latin typeface="Söhne"/>
              </a:rPr>
              <a:t> Atoms are replaced by a different type of atom.</a:t>
            </a:r>
          </a:p>
          <a:p>
            <a:pPr marL="742950" lvl="1" indent="-285750" algn="just">
              <a:buFont typeface="+mj-lt"/>
              <a:buAutoNum type="arabicPeriod"/>
            </a:pPr>
            <a:r>
              <a:rPr lang="en-US" b="1" i="0" dirty="0">
                <a:solidFill>
                  <a:srgbClr val="374151"/>
                </a:solidFill>
                <a:effectLst/>
                <a:latin typeface="Söhne"/>
              </a:rPr>
              <a:t>Effect:</a:t>
            </a:r>
            <a:r>
              <a:rPr lang="en-US" b="0" i="0" dirty="0">
                <a:solidFill>
                  <a:srgbClr val="374151"/>
                </a:solidFill>
                <a:effectLst/>
                <a:latin typeface="Söhne"/>
              </a:rPr>
              <a:t> Alters the chemical and physical properties of the material.</a:t>
            </a:r>
          </a:p>
          <a:p>
            <a:endParaRPr lang="en-IN" dirty="0"/>
          </a:p>
        </p:txBody>
      </p:sp>
    </p:spTree>
    <p:extLst>
      <p:ext uri="{BB962C8B-B14F-4D97-AF65-F5344CB8AC3E}">
        <p14:creationId xmlns:p14="http://schemas.microsoft.com/office/powerpoint/2010/main" val="32815567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68C9E-474D-D053-07C6-D85226B9B8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6808C1-FC7C-A592-B95A-54B11B7DCED2}"/>
              </a:ext>
            </a:extLst>
          </p:cNvPr>
          <p:cNvSpPr>
            <a:spLocks noGrp="1"/>
          </p:cNvSpPr>
          <p:nvPr>
            <p:ph idx="1"/>
          </p:nvPr>
        </p:nvSpPr>
        <p:spPr/>
        <p:txBody>
          <a:bodyPr>
            <a:normAutofit fontScale="92500" lnSpcReduction="10000"/>
          </a:bodyPr>
          <a:lstStyle/>
          <a:p>
            <a:pPr algn="just"/>
            <a:r>
              <a:rPr lang="en-US" b="1" i="0" dirty="0">
                <a:effectLst/>
                <a:latin typeface="Söhne"/>
              </a:rPr>
              <a:t>Line Defects:</a:t>
            </a:r>
          </a:p>
          <a:p>
            <a:pPr algn="just">
              <a:buFont typeface="+mj-lt"/>
              <a:buAutoNum type="arabicPeriod"/>
            </a:pPr>
            <a:r>
              <a:rPr lang="en-US" b="1" i="0" dirty="0">
                <a:solidFill>
                  <a:srgbClr val="374151"/>
                </a:solidFill>
                <a:effectLst/>
                <a:latin typeface="Söhne"/>
              </a:rPr>
              <a:t>Dislocations:</a:t>
            </a:r>
            <a:endParaRPr lang="en-US" b="0" i="0" dirty="0">
              <a:solidFill>
                <a:srgbClr val="374151"/>
              </a:solidFill>
              <a:effectLst/>
              <a:latin typeface="Söhne"/>
            </a:endParaRPr>
          </a:p>
          <a:p>
            <a:pPr marL="742950" lvl="1" indent="-285750" algn="just">
              <a:buFont typeface="+mj-lt"/>
              <a:buAutoNum type="arabicPeriod"/>
            </a:pPr>
            <a:r>
              <a:rPr lang="en-US" b="1" i="0" dirty="0">
                <a:solidFill>
                  <a:srgbClr val="374151"/>
                </a:solidFill>
                <a:effectLst/>
                <a:latin typeface="Söhne"/>
              </a:rPr>
              <a:t>Description:</a:t>
            </a:r>
            <a:r>
              <a:rPr lang="en-US" b="0" i="0" dirty="0">
                <a:solidFill>
                  <a:srgbClr val="374151"/>
                </a:solidFill>
                <a:effectLst/>
                <a:latin typeface="Söhne"/>
              </a:rPr>
              <a:t> Linear defects that occur when there is a mismatch in the arrangement of atoms along a line in the crystal lattice.</a:t>
            </a:r>
          </a:p>
          <a:p>
            <a:pPr marL="742950" lvl="1" indent="-285750" algn="just">
              <a:buFont typeface="+mj-lt"/>
              <a:buAutoNum type="arabicPeriod"/>
            </a:pPr>
            <a:r>
              <a:rPr lang="en-US" b="1" i="0" dirty="0">
                <a:solidFill>
                  <a:srgbClr val="374151"/>
                </a:solidFill>
                <a:effectLst/>
                <a:latin typeface="Söhne"/>
              </a:rPr>
              <a:t>Types:</a:t>
            </a:r>
            <a:endParaRPr lang="en-US" b="0" i="0" dirty="0">
              <a:solidFill>
                <a:srgbClr val="374151"/>
              </a:solidFill>
              <a:effectLst/>
              <a:latin typeface="Söhne"/>
            </a:endParaRPr>
          </a:p>
          <a:p>
            <a:pPr marL="1143000" lvl="2" indent="-228600" algn="just">
              <a:buFont typeface="+mj-lt"/>
              <a:buAutoNum type="arabicPeriod"/>
            </a:pPr>
            <a:r>
              <a:rPr lang="en-US" b="1" i="0" dirty="0">
                <a:solidFill>
                  <a:srgbClr val="374151"/>
                </a:solidFill>
                <a:effectLst/>
                <a:latin typeface="Söhne"/>
              </a:rPr>
              <a:t>Edge Dislocation:</a:t>
            </a:r>
            <a:r>
              <a:rPr lang="en-US" b="0" i="0" dirty="0">
                <a:solidFill>
                  <a:srgbClr val="374151"/>
                </a:solidFill>
                <a:effectLst/>
                <a:latin typeface="Söhne"/>
              </a:rPr>
              <a:t> Extra half-plane of atoms is introduced, creating a region with excess energy.</a:t>
            </a:r>
          </a:p>
          <a:p>
            <a:pPr marL="1143000" lvl="2" indent="-228600" algn="just">
              <a:buFont typeface="+mj-lt"/>
              <a:buAutoNum type="arabicPeriod"/>
            </a:pPr>
            <a:r>
              <a:rPr lang="en-US" b="1" i="0" dirty="0">
                <a:solidFill>
                  <a:srgbClr val="374151"/>
                </a:solidFill>
                <a:effectLst/>
                <a:latin typeface="Söhne"/>
              </a:rPr>
              <a:t>Screw Dislocation:</a:t>
            </a:r>
            <a:r>
              <a:rPr lang="en-US" b="0" i="0" dirty="0">
                <a:solidFill>
                  <a:srgbClr val="374151"/>
                </a:solidFill>
                <a:effectLst/>
                <a:latin typeface="Söhne"/>
              </a:rPr>
              <a:t> Spiral or helical distortion in the lattice structure.</a:t>
            </a:r>
          </a:p>
          <a:p>
            <a:pPr marL="1143000" lvl="2" indent="-228600" algn="just">
              <a:buFont typeface="+mj-lt"/>
              <a:buAutoNum type="arabicPeriod"/>
            </a:pPr>
            <a:r>
              <a:rPr lang="en-US" b="1" i="0" dirty="0">
                <a:solidFill>
                  <a:srgbClr val="374151"/>
                </a:solidFill>
                <a:effectLst/>
                <a:latin typeface="Söhne"/>
              </a:rPr>
              <a:t>Mixed Dislocation:</a:t>
            </a:r>
            <a:r>
              <a:rPr lang="en-US" b="0" i="0" dirty="0">
                <a:solidFill>
                  <a:srgbClr val="374151"/>
                </a:solidFill>
                <a:effectLst/>
                <a:latin typeface="Söhne"/>
              </a:rPr>
              <a:t> Combines characteristics of both edge and screw dislocations.</a:t>
            </a:r>
          </a:p>
          <a:p>
            <a:pPr marL="742950" lvl="1" indent="-285750" algn="just">
              <a:buFont typeface="+mj-lt"/>
              <a:buAutoNum type="arabicPeriod"/>
            </a:pPr>
            <a:r>
              <a:rPr lang="en-US" b="1" i="0" dirty="0">
                <a:solidFill>
                  <a:srgbClr val="374151"/>
                </a:solidFill>
                <a:effectLst/>
                <a:latin typeface="Söhne"/>
              </a:rPr>
              <a:t>Effect:</a:t>
            </a:r>
            <a:r>
              <a:rPr lang="en-US" b="0" i="0" dirty="0">
                <a:solidFill>
                  <a:srgbClr val="374151"/>
                </a:solidFill>
                <a:effectLst/>
                <a:latin typeface="Söhne"/>
              </a:rPr>
              <a:t> Affects material strength, deformation behavior, and plasticity.</a:t>
            </a:r>
          </a:p>
          <a:p>
            <a:endParaRPr lang="en-IN" dirty="0"/>
          </a:p>
        </p:txBody>
      </p:sp>
    </p:spTree>
    <p:extLst>
      <p:ext uri="{BB962C8B-B14F-4D97-AF65-F5344CB8AC3E}">
        <p14:creationId xmlns:p14="http://schemas.microsoft.com/office/powerpoint/2010/main" val="37408637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F5D2-15E3-0189-6688-66E4C8F5F99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B7FA41-9E20-313F-D816-377499BE29FA}"/>
              </a:ext>
            </a:extLst>
          </p:cNvPr>
          <p:cNvSpPr>
            <a:spLocks noGrp="1"/>
          </p:cNvSpPr>
          <p:nvPr>
            <p:ph idx="1"/>
          </p:nvPr>
        </p:nvSpPr>
        <p:spPr/>
        <p:txBody>
          <a:bodyPr>
            <a:normAutofit fontScale="85000" lnSpcReduction="20000"/>
          </a:bodyPr>
          <a:lstStyle/>
          <a:p>
            <a:pPr algn="just"/>
            <a:r>
              <a:rPr lang="en-US" b="1" i="0" dirty="0">
                <a:effectLst/>
                <a:latin typeface="Söhne"/>
              </a:rPr>
              <a:t>Planar Defects:</a:t>
            </a:r>
          </a:p>
          <a:p>
            <a:pPr algn="just">
              <a:buFont typeface="+mj-lt"/>
              <a:buAutoNum type="arabicPeriod"/>
            </a:pPr>
            <a:r>
              <a:rPr lang="en-US" b="1" i="0" dirty="0">
                <a:solidFill>
                  <a:srgbClr val="374151"/>
                </a:solidFill>
                <a:effectLst/>
                <a:latin typeface="Söhne"/>
              </a:rPr>
              <a:t>Grain Boundaries:</a:t>
            </a:r>
            <a:endParaRPr lang="en-US" b="0" i="0" dirty="0">
              <a:solidFill>
                <a:srgbClr val="374151"/>
              </a:solidFill>
              <a:effectLst/>
              <a:latin typeface="Söhne"/>
            </a:endParaRPr>
          </a:p>
          <a:p>
            <a:pPr marL="742950" lvl="1" indent="-285750" algn="just">
              <a:buFont typeface="+mj-lt"/>
              <a:buAutoNum type="arabicPeriod"/>
            </a:pPr>
            <a:r>
              <a:rPr lang="en-US" b="1" i="0" dirty="0">
                <a:solidFill>
                  <a:srgbClr val="374151"/>
                </a:solidFill>
                <a:effectLst/>
                <a:latin typeface="Söhne"/>
              </a:rPr>
              <a:t>Description:</a:t>
            </a:r>
            <a:r>
              <a:rPr lang="en-US" b="0" i="0" dirty="0">
                <a:solidFill>
                  <a:srgbClr val="374151"/>
                </a:solidFill>
                <a:effectLst/>
                <a:latin typeface="Söhne"/>
              </a:rPr>
              <a:t> Interfaces between crystalline grains with different orientations.</a:t>
            </a:r>
          </a:p>
          <a:p>
            <a:pPr marL="742950" lvl="1" indent="-285750" algn="just">
              <a:buFont typeface="+mj-lt"/>
              <a:buAutoNum type="arabicPeriod"/>
            </a:pPr>
            <a:r>
              <a:rPr lang="en-US" b="1" i="0" dirty="0">
                <a:solidFill>
                  <a:srgbClr val="374151"/>
                </a:solidFill>
                <a:effectLst/>
                <a:latin typeface="Söhne"/>
              </a:rPr>
              <a:t>Effect:</a:t>
            </a:r>
            <a:r>
              <a:rPr lang="en-US" b="0" i="0" dirty="0">
                <a:solidFill>
                  <a:srgbClr val="374151"/>
                </a:solidFill>
                <a:effectLst/>
                <a:latin typeface="Söhne"/>
              </a:rPr>
              <a:t> Influence mechanical properties, electrical conductivity, and corrosion resistance.</a:t>
            </a:r>
          </a:p>
          <a:p>
            <a:pPr algn="just">
              <a:buFont typeface="+mj-lt"/>
              <a:buAutoNum type="arabicPeriod"/>
            </a:pPr>
            <a:r>
              <a:rPr lang="en-US" b="1" i="0" dirty="0">
                <a:solidFill>
                  <a:srgbClr val="374151"/>
                </a:solidFill>
                <a:effectLst/>
                <a:latin typeface="Söhne"/>
              </a:rPr>
              <a:t>Twin Boundaries:</a:t>
            </a:r>
            <a:endParaRPr lang="en-US" b="0" i="0" dirty="0">
              <a:solidFill>
                <a:srgbClr val="374151"/>
              </a:solidFill>
              <a:effectLst/>
              <a:latin typeface="Söhne"/>
            </a:endParaRPr>
          </a:p>
          <a:p>
            <a:pPr marL="742950" lvl="1" indent="-285750" algn="just">
              <a:buFont typeface="+mj-lt"/>
              <a:buAutoNum type="arabicPeriod"/>
            </a:pPr>
            <a:r>
              <a:rPr lang="en-US" b="1" i="0" dirty="0">
                <a:solidFill>
                  <a:srgbClr val="374151"/>
                </a:solidFill>
                <a:effectLst/>
                <a:latin typeface="Söhne"/>
              </a:rPr>
              <a:t>Description:</a:t>
            </a:r>
            <a:r>
              <a:rPr lang="en-US" b="0" i="0" dirty="0">
                <a:solidFill>
                  <a:srgbClr val="374151"/>
                </a:solidFill>
                <a:effectLst/>
                <a:latin typeface="Söhne"/>
              </a:rPr>
              <a:t> Planar defects where there is a mirror image relationship between adjacent crystal regions.</a:t>
            </a:r>
          </a:p>
          <a:p>
            <a:pPr marL="742950" lvl="1" indent="-285750" algn="just">
              <a:buFont typeface="+mj-lt"/>
              <a:buAutoNum type="arabicPeriod"/>
            </a:pPr>
            <a:r>
              <a:rPr lang="en-US" b="1" i="0" dirty="0">
                <a:solidFill>
                  <a:srgbClr val="374151"/>
                </a:solidFill>
                <a:effectLst/>
                <a:latin typeface="Söhne"/>
              </a:rPr>
              <a:t>Effect:</a:t>
            </a:r>
            <a:r>
              <a:rPr lang="en-US" b="0" i="0" dirty="0">
                <a:solidFill>
                  <a:srgbClr val="374151"/>
                </a:solidFill>
                <a:effectLst/>
                <a:latin typeface="Söhne"/>
              </a:rPr>
              <a:t> Affects mechanical properties and electrical behavior.</a:t>
            </a:r>
          </a:p>
          <a:p>
            <a:pPr algn="just">
              <a:buFont typeface="+mj-lt"/>
              <a:buAutoNum type="arabicPeriod"/>
            </a:pPr>
            <a:r>
              <a:rPr lang="en-US" b="1" i="0" dirty="0">
                <a:solidFill>
                  <a:srgbClr val="374151"/>
                </a:solidFill>
                <a:effectLst/>
                <a:latin typeface="Söhne"/>
              </a:rPr>
              <a:t>Stacking Faults:</a:t>
            </a:r>
            <a:endParaRPr lang="en-US" b="0" i="0" dirty="0">
              <a:solidFill>
                <a:srgbClr val="374151"/>
              </a:solidFill>
              <a:effectLst/>
              <a:latin typeface="Söhne"/>
            </a:endParaRPr>
          </a:p>
          <a:p>
            <a:pPr marL="742950" lvl="1" indent="-285750" algn="just">
              <a:buFont typeface="+mj-lt"/>
              <a:buAutoNum type="arabicPeriod"/>
            </a:pPr>
            <a:r>
              <a:rPr lang="en-US" b="1" i="0" dirty="0">
                <a:solidFill>
                  <a:srgbClr val="374151"/>
                </a:solidFill>
                <a:effectLst/>
                <a:latin typeface="Söhne"/>
              </a:rPr>
              <a:t>Description:</a:t>
            </a:r>
            <a:r>
              <a:rPr lang="en-US" b="0" i="0" dirty="0">
                <a:solidFill>
                  <a:srgbClr val="374151"/>
                </a:solidFill>
                <a:effectLst/>
                <a:latin typeface="Söhne"/>
              </a:rPr>
              <a:t> Occur when there is a deviation from the regular stacking sequence of close-packed planes.</a:t>
            </a:r>
          </a:p>
          <a:p>
            <a:pPr marL="742950" lvl="1" indent="-285750" algn="just">
              <a:buFont typeface="+mj-lt"/>
              <a:buAutoNum type="arabicPeriod"/>
            </a:pPr>
            <a:r>
              <a:rPr lang="en-US" b="1" i="0" dirty="0">
                <a:solidFill>
                  <a:srgbClr val="374151"/>
                </a:solidFill>
                <a:effectLst/>
                <a:latin typeface="Söhne"/>
              </a:rPr>
              <a:t>Effect:</a:t>
            </a:r>
            <a:r>
              <a:rPr lang="en-US" b="0" i="0" dirty="0">
                <a:solidFill>
                  <a:srgbClr val="374151"/>
                </a:solidFill>
                <a:effectLst/>
                <a:latin typeface="Söhne"/>
              </a:rPr>
              <a:t> Influences crystal stacking and can affect material properties.</a:t>
            </a:r>
          </a:p>
          <a:p>
            <a:endParaRPr lang="en-IN" dirty="0"/>
          </a:p>
        </p:txBody>
      </p:sp>
    </p:spTree>
    <p:extLst>
      <p:ext uri="{BB962C8B-B14F-4D97-AF65-F5344CB8AC3E}">
        <p14:creationId xmlns:p14="http://schemas.microsoft.com/office/powerpoint/2010/main" val="42790563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9BF33-D330-ED0C-5CBC-C465F4DADDD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838C1F0-CB92-65C9-20DC-59660D2BC0BF}"/>
              </a:ext>
            </a:extLst>
          </p:cNvPr>
          <p:cNvSpPr>
            <a:spLocks noGrp="1"/>
          </p:cNvSpPr>
          <p:nvPr>
            <p:ph idx="1"/>
          </p:nvPr>
        </p:nvSpPr>
        <p:spPr/>
        <p:txBody>
          <a:bodyPr/>
          <a:lstStyle/>
          <a:p>
            <a:pPr algn="just"/>
            <a:r>
              <a:rPr lang="en-US" b="1" i="0" dirty="0">
                <a:effectLst/>
                <a:latin typeface="Söhne"/>
              </a:rPr>
              <a:t>Surface Defects:</a:t>
            </a:r>
          </a:p>
          <a:p>
            <a:pPr algn="just">
              <a:buFont typeface="+mj-lt"/>
              <a:buAutoNum type="arabicPeriod"/>
            </a:pPr>
            <a:r>
              <a:rPr lang="en-US" b="1" i="0" dirty="0">
                <a:solidFill>
                  <a:srgbClr val="374151"/>
                </a:solidFill>
                <a:effectLst/>
                <a:latin typeface="Söhne"/>
              </a:rPr>
              <a:t>Surface Steps and Terraces:</a:t>
            </a:r>
            <a:endParaRPr lang="en-US" b="0" i="0" dirty="0">
              <a:solidFill>
                <a:srgbClr val="374151"/>
              </a:solidFill>
              <a:effectLst/>
              <a:latin typeface="Söhne"/>
            </a:endParaRPr>
          </a:p>
          <a:p>
            <a:pPr marL="742950" lvl="1" indent="-285750" algn="just">
              <a:buFont typeface="+mj-lt"/>
              <a:buAutoNum type="arabicPeriod"/>
            </a:pPr>
            <a:r>
              <a:rPr lang="en-US" b="1" i="0" dirty="0">
                <a:solidFill>
                  <a:srgbClr val="374151"/>
                </a:solidFill>
                <a:effectLst/>
                <a:latin typeface="Söhne"/>
              </a:rPr>
              <a:t>Description:</a:t>
            </a:r>
            <a:r>
              <a:rPr lang="en-US" b="0" i="0" dirty="0">
                <a:solidFill>
                  <a:srgbClr val="374151"/>
                </a:solidFill>
                <a:effectLst/>
                <a:latin typeface="Söhne"/>
              </a:rPr>
              <a:t> Irregularities on the surface due to variations in the number of atomic layers.</a:t>
            </a:r>
          </a:p>
          <a:p>
            <a:pPr marL="742950" lvl="1" indent="-285750" algn="just">
              <a:buFont typeface="+mj-lt"/>
              <a:buAutoNum type="arabicPeriod"/>
            </a:pPr>
            <a:r>
              <a:rPr lang="en-US" b="1" i="0" dirty="0">
                <a:solidFill>
                  <a:srgbClr val="374151"/>
                </a:solidFill>
                <a:effectLst/>
                <a:latin typeface="Söhne"/>
              </a:rPr>
              <a:t>Effect:</a:t>
            </a:r>
            <a:r>
              <a:rPr lang="en-US" b="0" i="0" dirty="0">
                <a:solidFill>
                  <a:srgbClr val="374151"/>
                </a:solidFill>
                <a:effectLst/>
                <a:latin typeface="Söhne"/>
              </a:rPr>
              <a:t> Influence surface properties, adhesion, and reactivity.</a:t>
            </a:r>
          </a:p>
          <a:p>
            <a:pPr marL="0" indent="0">
              <a:buNone/>
            </a:pPr>
            <a:endParaRPr lang="en-IN" dirty="0"/>
          </a:p>
        </p:txBody>
      </p:sp>
    </p:spTree>
    <p:extLst>
      <p:ext uri="{BB962C8B-B14F-4D97-AF65-F5344CB8AC3E}">
        <p14:creationId xmlns:p14="http://schemas.microsoft.com/office/powerpoint/2010/main" val="1564866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38200"/>
          </a:xfrm>
        </p:spPr>
        <p:txBody>
          <a:bodyPr>
            <a:normAutofit fontScale="90000"/>
          </a:bodyPr>
          <a:lstStyle/>
          <a:p>
            <a:r>
              <a:rPr lang="en-US" dirty="0">
                <a:latin typeface="Times New Roman" pitchFamily="18" charset="0"/>
                <a:cs typeface="Times New Roman" pitchFamily="18" charset="0"/>
              </a:rPr>
              <a:t>Reference Books</a:t>
            </a:r>
            <a:br>
              <a:rPr lang="en-US" dirty="0">
                <a:solidFill>
                  <a:srgbClr val="FF0000"/>
                </a:solidFill>
              </a:rPr>
            </a:br>
            <a:endParaRPr lang="en-US" dirty="0"/>
          </a:p>
        </p:txBody>
      </p:sp>
      <p:sp>
        <p:nvSpPr>
          <p:cNvPr id="3" name="Content Placeholder 2"/>
          <p:cNvSpPr>
            <a:spLocks noGrp="1"/>
          </p:cNvSpPr>
          <p:nvPr>
            <p:ph idx="1"/>
          </p:nvPr>
        </p:nvSpPr>
        <p:spPr>
          <a:xfrm>
            <a:off x="0" y="1600200"/>
            <a:ext cx="9144000" cy="5257800"/>
          </a:xfrm>
        </p:spPr>
        <p:txBody>
          <a:bodyPr/>
          <a:lstStyle/>
          <a:p>
            <a:r>
              <a:rPr lang="en-US" dirty="0"/>
              <a:t>Material Science and Engineering, William D </a:t>
            </a:r>
            <a:r>
              <a:rPr lang="en-US" dirty="0" err="1"/>
              <a:t>Callister</a:t>
            </a:r>
            <a:r>
              <a:rPr lang="en-US" dirty="0"/>
              <a:t>, 6th Edition, 1997, John Wiley and Sons,</a:t>
            </a:r>
          </a:p>
          <a:p>
            <a:pPr>
              <a:buNone/>
            </a:pPr>
            <a:r>
              <a:rPr lang="en-US" dirty="0"/>
              <a:t>    ISBN: 9812-53-052-5</a:t>
            </a:r>
          </a:p>
          <a:p>
            <a:r>
              <a:rPr lang="en-US" dirty="0"/>
              <a:t> Introduction to Physical Metallurgy, Sydney H </a:t>
            </a:r>
            <a:r>
              <a:rPr lang="en-US" dirty="0" err="1"/>
              <a:t>Avner</a:t>
            </a:r>
            <a:r>
              <a:rPr lang="en-US" dirty="0"/>
              <a:t>, 1994, Mc. </a:t>
            </a:r>
            <a:r>
              <a:rPr lang="en-US" dirty="0" err="1"/>
              <a:t>Graw</a:t>
            </a:r>
            <a:r>
              <a:rPr lang="en-US" dirty="0"/>
              <a:t> Hill Book Company, ISBN: 0-07-Y85018-6</a:t>
            </a:r>
          </a:p>
          <a:p>
            <a:r>
              <a:rPr lang="en-US" dirty="0"/>
              <a:t> Material Science and Engineering, William F Smith, 4th Edition, 2008, Mc. </a:t>
            </a:r>
            <a:r>
              <a:rPr lang="en-US" dirty="0" err="1"/>
              <a:t>Graw</a:t>
            </a:r>
            <a:r>
              <a:rPr lang="en-US" dirty="0"/>
              <a:t> Hill Book Company, ISBN: 0-07-066717-9</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AE6B-59E8-1DFD-38A5-C67A50702DAE}"/>
              </a:ext>
            </a:extLst>
          </p:cNvPr>
          <p:cNvSpPr>
            <a:spLocks noGrp="1"/>
          </p:cNvSpPr>
          <p:nvPr>
            <p:ph type="title"/>
          </p:nvPr>
        </p:nvSpPr>
        <p:spPr/>
        <p:txBody>
          <a:bodyPr/>
          <a:lstStyle/>
          <a:p>
            <a:r>
              <a:rPr lang="en-US" dirty="0"/>
              <a:t>Types of Materials</a:t>
            </a:r>
            <a:endParaRPr lang="en-IN" dirty="0"/>
          </a:p>
        </p:txBody>
      </p:sp>
      <p:sp>
        <p:nvSpPr>
          <p:cNvPr id="3" name="Content Placeholder 2">
            <a:extLst>
              <a:ext uri="{FF2B5EF4-FFF2-40B4-BE49-F238E27FC236}">
                <a16:creationId xmlns:a16="http://schemas.microsoft.com/office/drawing/2014/main" id="{6110F627-CCDB-9B03-FF22-5AD5CD95CF23}"/>
              </a:ext>
            </a:extLst>
          </p:cNvPr>
          <p:cNvSpPr>
            <a:spLocks noGrp="1"/>
          </p:cNvSpPr>
          <p:nvPr>
            <p:ph idx="1"/>
          </p:nvPr>
        </p:nvSpPr>
        <p:spPr/>
        <p:txBody>
          <a:bodyPr>
            <a:normAutofit fontScale="55000" lnSpcReduction="20000"/>
          </a:bodyPr>
          <a:lstStyle/>
          <a:p>
            <a:r>
              <a:rPr lang="en-US" dirty="0"/>
              <a:t>Materials can be divided into several sorts according to their composition, usage and qualities.</a:t>
            </a:r>
          </a:p>
          <a:p>
            <a:pPr marL="0" indent="0" algn="just">
              <a:buNone/>
            </a:pPr>
            <a:r>
              <a:rPr lang="en-IN" u="sng" dirty="0"/>
              <a:t>Metals: </a:t>
            </a:r>
            <a:r>
              <a:rPr lang="en-US" b="0" i="0" dirty="0">
                <a:solidFill>
                  <a:srgbClr val="374151"/>
                </a:solidFill>
                <a:effectLst/>
                <a:latin typeface="Söhne"/>
              </a:rPr>
              <a:t>Metals are a class of elements characterized by certain properties, including conductivity, malleability, ductility, and luster. some key characteristics and properties of metals:</a:t>
            </a:r>
          </a:p>
          <a:p>
            <a:pPr algn="just">
              <a:buFont typeface="+mj-lt"/>
              <a:buAutoNum type="arabicPeriod"/>
            </a:pPr>
            <a:r>
              <a:rPr lang="en-US" b="1" i="0" dirty="0">
                <a:solidFill>
                  <a:srgbClr val="374151"/>
                </a:solidFill>
                <a:effectLst/>
                <a:latin typeface="Söhne"/>
              </a:rPr>
              <a:t>Conductivity:</a:t>
            </a:r>
            <a:r>
              <a:rPr lang="en-US" b="0" i="0" dirty="0">
                <a:solidFill>
                  <a:srgbClr val="374151"/>
                </a:solidFill>
                <a:effectLst/>
                <a:latin typeface="Söhne"/>
              </a:rPr>
              <a:t> Metals are generally good conductors of heat and electricity. This property is due to the presence of free electrons that can move freely within the metal structure.</a:t>
            </a:r>
          </a:p>
          <a:p>
            <a:pPr algn="just">
              <a:buFont typeface="+mj-lt"/>
              <a:buAutoNum type="arabicPeriod"/>
            </a:pPr>
            <a:r>
              <a:rPr lang="en-US" b="1" i="0" dirty="0">
                <a:solidFill>
                  <a:srgbClr val="374151"/>
                </a:solidFill>
                <a:effectLst/>
                <a:latin typeface="Söhne"/>
              </a:rPr>
              <a:t>Malleability:</a:t>
            </a:r>
            <a:r>
              <a:rPr lang="en-US" b="0" i="0" dirty="0">
                <a:solidFill>
                  <a:srgbClr val="374151"/>
                </a:solidFill>
                <a:effectLst/>
                <a:latin typeface="Söhne"/>
              </a:rPr>
              <a:t> Metals can be hammered or rolled into thin sheets without breaking. This property is due to the ability of metal atoms to slide past each other in a regular pattern.</a:t>
            </a:r>
          </a:p>
          <a:p>
            <a:pPr algn="just">
              <a:buFont typeface="+mj-lt"/>
              <a:buAutoNum type="arabicPeriod"/>
            </a:pPr>
            <a:r>
              <a:rPr lang="en-US" b="1" i="0" dirty="0">
                <a:solidFill>
                  <a:srgbClr val="374151"/>
                </a:solidFill>
                <a:effectLst/>
                <a:latin typeface="Söhne"/>
              </a:rPr>
              <a:t>Ductility:</a:t>
            </a:r>
            <a:r>
              <a:rPr lang="en-US" b="0" i="0" dirty="0">
                <a:solidFill>
                  <a:srgbClr val="374151"/>
                </a:solidFill>
                <a:effectLst/>
                <a:latin typeface="Söhne"/>
              </a:rPr>
              <a:t> Metals can be drawn into thin wires without breaking. Like malleability, ductility is related to the ability of metal atoms to move and slide past each other.</a:t>
            </a:r>
          </a:p>
          <a:p>
            <a:pPr algn="just">
              <a:buFont typeface="+mj-lt"/>
              <a:buAutoNum type="arabicPeriod"/>
            </a:pPr>
            <a:r>
              <a:rPr lang="en-US" b="1" i="0" dirty="0">
                <a:solidFill>
                  <a:srgbClr val="374151"/>
                </a:solidFill>
                <a:effectLst/>
                <a:latin typeface="Söhne"/>
              </a:rPr>
              <a:t>Luster:</a:t>
            </a:r>
            <a:r>
              <a:rPr lang="en-US" b="0" i="0" dirty="0">
                <a:solidFill>
                  <a:srgbClr val="374151"/>
                </a:solidFill>
                <a:effectLst/>
                <a:latin typeface="Söhne"/>
              </a:rPr>
              <a:t> Metals typically have a shiny or metallic luster, reflecting light in a characteristic way.</a:t>
            </a:r>
          </a:p>
          <a:p>
            <a:pPr algn="just">
              <a:buFont typeface="+mj-lt"/>
              <a:buAutoNum type="arabicPeriod"/>
            </a:pPr>
            <a:r>
              <a:rPr lang="en-US" b="1" i="0" dirty="0">
                <a:solidFill>
                  <a:srgbClr val="374151"/>
                </a:solidFill>
                <a:effectLst/>
                <a:latin typeface="Söhne"/>
              </a:rPr>
              <a:t>Solid State at Room Temperature:</a:t>
            </a:r>
            <a:r>
              <a:rPr lang="en-US" b="0" i="0" dirty="0">
                <a:solidFill>
                  <a:srgbClr val="374151"/>
                </a:solidFill>
                <a:effectLst/>
                <a:latin typeface="Söhne"/>
              </a:rPr>
              <a:t> Most metals are solid at room temperature. Mercury is an exception, as it is a metal that is liquid at room temperature.</a:t>
            </a:r>
          </a:p>
          <a:p>
            <a:pPr algn="just">
              <a:buFont typeface="+mj-lt"/>
              <a:buAutoNum type="arabicPeriod"/>
            </a:pPr>
            <a:r>
              <a:rPr lang="en-US" b="1" i="0" dirty="0">
                <a:solidFill>
                  <a:srgbClr val="374151"/>
                </a:solidFill>
                <a:effectLst/>
                <a:latin typeface="Söhne"/>
              </a:rPr>
              <a:t>High Melting and Boiling Points:</a:t>
            </a:r>
            <a:r>
              <a:rPr lang="en-US" b="0" i="0" dirty="0">
                <a:solidFill>
                  <a:srgbClr val="374151"/>
                </a:solidFill>
                <a:effectLst/>
                <a:latin typeface="Söhne"/>
              </a:rPr>
              <a:t> Metals generally have high melting and boiling points compared to non-metals.</a:t>
            </a:r>
          </a:p>
          <a:p>
            <a:pPr algn="just">
              <a:buFont typeface="+mj-lt"/>
              <a:buAutoNum type="arabicPeriod"/>
            </a:pPr>
            <a:r>
              <a:rPr lang="en-US" b="1" i="0" dirty="0">
                <a:solidFill>
                  <a:srgbClr val="374151"/>
                </a:solidFill>
                <a:effectLst/>
                <a:latin typeface="Söhne"/>
              </a:rPr>
              <a:t>Density:</a:t>
            </a:r>
            <a:r>
              <a:rPr lang="en-US" b="0" i="0" dirty="0">
                <a:solidFill>
                  <a:srgbClr val="374151"/>
                </a:solidFill>
                <a:effectLst/>
                <a:latin typeface="Söhne"/>
              </a:rPr>
              <a:t> Metals are generally dense materials.</a:t>
            </a:r>
          </a:p>
          <a:p>
            <a:pPr algn="just">
              <a:buFont typeface="+mj-lt"/>
              <a:buAutoNum type="arabicPeriod"/>
            </a:pPr>
            <a:r>
              <a:rPr lang="en-US" b="1" i="0" dirty="0">
                <a:solidFill>
                  <a:srgbClr val="374151"/>
                </a:solidFill>
                <a:effectLst/>
                <a:latin typeface="Söhne"/>
              </a:rPr>
              <a:t>Sonorous:</a:t>
            </a:r>
            <a:r>
              <a:rPr lang="en-US" b="0" i="0" dirty="0">
                <a:solidFill>
                  <a:srgbClr val="374151"/>
                </a:solidFill>
                <a:effectLst/>
                <a:latin typeface="Söhne"/>
              </a:rPr>
              <a:t> Metals produce a characteristic ringing sound when </a:t>
            </a:r>
            <a:r>
              <a:rPr lang="en-US" sz="2500" dirty="0">
                <a:solidFill>
                  <a:srgbClr val="374151"/>
                </a:solidFill>
                <a:latin typeface="Söhne"/>
              </a:rPr>
              <a:t>struck, </a:t>
            </a:r>
            <a:r>
              <a:rPr lang="en-US" b="0" i="0" dirty="0">
                <a:solidFill>
                  <a:srgbClr val="374151"/>
                </a:solidFill>
                <a:effectLst/>
                <a:latin typeface="Söhne"/>
              </a:rPr>
              <a:t>which is why they are often used in musical instruments.</a:t>
            </a:r>
          </a:p>
          <a:p>
            <a:pPr algn="just">
              <a:buFont typeface="+mj-lt"/>
              <a:buAutoNum type="arabicPeriod"/>
            </a:pPr>
            <a:r>
              <a:rPr lang="en-US" b="1" i="0" dirty="0">
                <a:solidFill>
                  <a:srgbClr val="374151"/>
                </a:solidFill>
                <a:effectLst/>
                <a:latin typeface="Söhne"/>
              </a:rPr>
              <a:t>Corrosion:</a:t>
            </a:r>
            <a:r>
              <a:rPr lang="en-US" b="0" i="0" dirty="0">
                <a:solidFill>
                  <a:srgbClr val="374151"/>
                </a:solidFill>
                <a:effectLst/>
                <a:latin typeface="Söhne"/>
              </a:rPr>
              <a:t> Many metals can corrode or oxidize when exposed to the environment. However, some metals form a protective oxide layer that prevents further corrosion (e.g., aluminum and stainless steel).</a:t>
            </a:r>
          </a:p>
          <a:p>
            <a:pPr algn="just">
              <a:buFont typeface="+mj-lt"/>
              <a:buAutoNum type="arabicPeriod"/>
            </a:pPr>
            <a:r>
              <a:rPr lang="en-US" b="1" i="0" dirty="0">
                <a:solidFill>
                  <a:srgbClr val="374151"/>
                </a:solidFill>
                <a:effectLst/>
                <a:latin typeface="Söhne"/>
              </a:rPr>
              <a:t>Ductile to Brittle Transition:</a:t>
            </a:r>
            <a:r>
              <a:rPr lang="en-US" b="0" i="0" dirty="0">
                <a:solidFill>
                  <a:srgbClr val="374151"/>
                </a:solidFill>
                <a:effectLst/>
                <a:latin typeface="Söhne"/>
              </a:rPr>
              <a:t> Some metals may exhibit a transition from ductile to brittle behavior at low temperatures.</a:t>
            </a:r>
          </a:p>
          <a:p>
            <a:pPr marL="0" indent="0" algn="just">
              <a:buNone/>
            </a:pPr>
            <a:endParaRPr lang="en-IN" u="sng" dirty="0"/>
          </a:p>
        </p:txBody>
      </p:sp>
    </p:spTree>
    <p:extLst>
      <p:ext uri="{BB962C8B-B14F-4D97-AF65-F5344CB8AC3E}">
        <p14:creationId xmlns:p14="http://schemas.microsoft.com/office/powerpoint/2010/main" val="36767788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BFDA-4EB9-E66A-245A-3C0E55462CC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C61D433-946A-A17A-0E12-95D88B717D07}"/>
              </a:ext>
            </a:extLst>
          </p:cNvPr>
          <p:cNvSpPr>
            <a:spLocks noGrp="1"/>
          </p:cNvSpPr>
          <p:nvPr>
            <p:ph idx="1"/>
          </p:nvPr>
        </p:nvSpPr>
        <p:spPr/>
        <p:txBody>
          <a:bodyPr>
            <a:normAutofit fontScale="85000" lnSpcReduction="20000"/>
          </a:bodyPr>
          <a:lstStyle/>
          <a:p>
            <a:pPr marL="0" indent="0" algn="just">
              <a:buNone/>
            </a:pPr>
            <a:r>
              <a:rPr lang="en-US" u="sng" dirty="0"/>
              <a:t>Metal Alloys : </a:t>
            </a:r>
            <a:r>
              <a:rPr lang="en-US" b="0" i="0" dirty="0">
                <a:solidFill>
                  <a:srgbClr val="374151"/>
                </a:solidFill>
                <a:effectLst/>
                <a:latin typeface="Söhne"/>
              </a:rPr>
              <a:t>Metal alloys are materials composed of two or more metallic elements or a metallic element and a non-metallic element. They are created by combining metals to enhance specific properties, such as strength, hardness, durability, corrosion resistance, and more. Here are some common metal alloys:</a:t>
            </a:r>
          </a:p>
          <a:p>
            <a:pPr algn="just">
              <a:buFont typeface="+mj-lt"/>
              <a:buAutoNum type="arabicPeriod"/>
            </a:pPr>
            <a:r>
              <a:rPr lang="en-US" b="1" i="0" dirty="0">
                <a:solidFill>
                  <a:srgbClr val="374151"/>
                </a:solidFill>
                <a:effectLst/>
                <a:latin typeface="Söhne"/>
              </a:rPr>
              <a:t>Steel</a:t>
            </a:r>
            <a:r>
              <a:rPr lang="en-US" b="0" i="0" dirty="0">
                <a:solidFill>
                  <a:srgbClr val="374151"/>
                </a:solidFill>
                <a:effectLst/>
                <a:latin typeface="Söhne"/>
              </a:rPr>
              <a:t>: Iron alloyed with carbon is the most well-known alloy, known as steel. The carbon content can vary, leading to different types of steel with varying properties.</a:t>
            </a:r>
          </a:p>
          <a:p>
            <a:pPr algn="just">
              <a:buFont typeface="+mj-lt"/>
              <a:buAutoNum type="arabicPeriod"/>
            </a:pPr>
            <a:r>
              <a:rPr lang="en-US" b="1" i="0" dirty="0">
                <a:solidFill>
                  <a:srgbClr val="374151"/>
                </a:solidFill>
                <a:effectLst/>
                <a:latin typeface="Söhne"/>
              </a:rPr>
              <a:t>Stainless Steel</a:t>
            </a:r>
            <a:r>
              <a:rPr lang="en-US" b="0" i="0" dirty="0">
                <a:solidFill>
                  <a:srgbClr val="374151"/>
                </a:solidFill>
                <a:effectLst/>
                <a:latin typeface="Söhne"/>
              </a:rPr>
              <a:t>: This is a type of steel alloy that contains chromium, nickel, and sometimes other elements. Stainless steel is corrosion-resistant and has various applications, including kitchen utensils, cutlery, and medical instruments.</a:t>
            </a:r>
          </a:p>
          <a:p>
            <a:pPr algn="just">
              <a:buFont typeface="+mj-lt"/>
              <a:buAutoNum type="arabicPeriod"/>
            </a:pPr>
            <a:r>
              <a:rPr lang="en-US" b="1" i="0" dirty="0">
                <a:solidFill>
                  <a:srgbClr val="374151"/>
                </a:solidFill>
                <a:effectLst/>
                <a:latin typeface="Söhne"/>
              </a:rPr>
              <a:t>Bronze</a:t>
            </a:r>
            <a:r>
              <a:rPr lang="en-US" b="0" i="0" dirty="0">
                <a:solidFill>
                  <a:srgbClr val="374151"/>
                </a:solidFill>
                <a:effectLst/>
                <a:latin typeface="Söhne"/>
              </a:rPr>
              <a:t>: Copper alloyed with tin forms bronze. It has been widely used for casting sculptures, making tools, and creating musical instruments.</a:t>
            </a:r>
          </a:p>
          <a:p>
            <a:pPr marL="0" indent="0">
              <a:buNone/>
            </a:pPr>
            <a:endParaRPr lang="en-IN" dirty="0"/>
          </a:p>
        </p:txBody>
      </p:sp>
    </p:spTree>
    <p:extLst>
      <p:ext uri="{BB962C8B-B14F-4D97-AF65-F5344CB8AC3E}">
        <p14:creationId xmlns:p14="http://schemas.microsoft.com/office/powerpoint/2010/main" val="23386505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59661-29A3-FECC-E016-9AE80D1B83C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D96DB30-4648-CE02-4D47-BF329062768B}"/>
              </a:ext>
            </a:extLst>
          </p:cNvPr>
          <p:cNvSpPr>
            <a:spLocks noGrp="1"/>
          </p:cNvSpPr>
          <p:nvPr>
            <p:ph idx="1"/>
          </p:nvPr>
        </p:nvSpPr>
        <p:spPr/>
        <p:txBody>
          <a:bodyPr>
            <a:normAutofit fontScale="62500" lnSpcReduction="20000"/>
          </a:bodyPr>
          <a:lstStyle/>
          <a:p>
            <a:pPr marL="0" indent="0" algn="just">
              <a:buNone/>
            </a:pPr>
            <a:r>
              <a:rPr lang="en-US" b="1" i="0" dirty="0">
                <a:solidFill>
                  <a:srgbClr val="374151"/>
                </a:solidFill>
                <a:effectLst/>
                <a:latin typeface="Söhne"/>
              </a:rPr>
              <a:t>4. Brass</a:t>
            </a:r>
            <a:r>
              <a:rPr lang="en-US" b="0" i="0" dirty="0">
                <a:solidFill>
                  <a:srgbClr val="374151"/>
                </a:solidFill>
                <a:effectLst/>
                <a:latin typeface="Söhne"/>
              </a:rPr>
              <a:t>: This alloy consists of copper and zinc. Brass is known for its yellowish color and is used in musical instruments, decorative items, and plumbing fixtures.</a:t>
            </a:r>
          </a:p>
          <a:p>
            <a:pPr marL="0" indent="0" algn="just">
              <a:buNone/>
            </a:pPr>
            <a:r>
              <a:rPr lang="en-US" b="1" i="0" dirty="0">
                <a:solidFill>
                  <a:srgbClr val="374151"/>
                </a:solidFill>
                <a:effectLst/>
                <a:latin typeface="Söhne"/>
              </a:rPr>
              <a:t>5. Aluminum Alloys</a:t>
            </a:r>
            <a:r>
              <a:rPr lang="en-US" b="0" i="0" dirty="0">
                <a:solidFill>
                  <a:srgbClr val="374151"/>
                </a:solidFill>
                <a:effectLst/>
                <a:latin typeface="Söhne"/>
              </a:rPr>
              <a:t>: Aluminum can be alloyed with various elements such as copper, zinc, manganese, and others to create aluminum alloys. These alloys are lightweight and corrosion-resistant, making them popular in aerospace, automotive, and construction industries.</a:t>
            </a:r>
          </a:p>
          <a:p>
            <a:pPr marL="0" indent="0" algn="just">
              <a:buNone/>
            </a:pPr>
            <a:r>
              <a:rPr lang="en-US" b="1" i="0" dirty="0">
                <a:solidFill>
                  <a:srgbClr val="374151"/>
                </a:solidFill>
                <a:effectLst/>
                <a:latin typeface="Söhne"/>
              </a:rPr>
              <a:t>6. Titanium Alloys</a:t>
            </a:r>
            <a:r>
              <a:rPr lang="en-US" b="0" i="0" dirty="0">
                <a:solidFill>
                  <a:srgbClr val="374151"/>
                </a:solidFill>
                <a:effectLst/>
                <a:latin typeface="Söhne"/>
              </a:rPr>
              <a:t>: Titanium can be alloyed with elements like aluminum and vanadium to form strong and lightweight alloys. These are often used in aerospace, medical implants, and sports equipment.</a:t>
            </a:r>
          </a:p>
          <a:p>
            <a:pPr marL="0" indent="0" algn="just">
              <a:buNone/>
            </a:pPr>
            <a:r>
              <a:rPr lang="en-US" b="1" i="0" dirty="0">
                <a:solidFill>
                  <a:srgbClr val="374151"/>
                </a:solidFill>
                <a:effectLst/>
                <a:latin typeface="Söhne"/>
              </a:rPr>
              <a:t>7. Copper-Nickel Alloys</a:t>
            </a:r>
            <a:r>
              <a:rPr lang="en-US" b="0" i="0" dirty="0">
                <a:solidFill>
                  <a:srgbClr val="374151"/>
                </a:solidFill>
                <a:effectLst/>
                <a:latin typeface="Söhne"/>
              </a:rPr>
              <a:t>: These alloys, such as Cupronickel, combine copper with nickel and sometimes other elements. They are known for their resistance to corrosion and are commonly used in marine applications.</a:t>
            </a:r>
          </a:p>
          <a:p>
            <a:pPr marL="0" indent="0" algn="just">
              <a:buNone/>
            </a:pPr>
            <a:r>
              <a:rPr lang="en-US" b="1" i="0" dirty="0">
                <a:solidFill>
                  <a:srgbClr val="374151"/>
                </a:solidFill>
                <a:effectLst/>
                <a:latin typeface="Söhne"/>
              </a:rPr>
              <a:t>8. Monel</a:t>
            </a:r>
            <a:r>
              <a:rPr lang="en-US" b="0" i="0" dirty="0">
                <a:solidFill>
                  <a:srgbClr val="374151"/>
                </a:solidFill>
                <a:effectLst/>
                <a:latin typeface="Söhne"/>
              </a:rPr>
              <a:t>: This is a nickel-copper alloy with small amounts of other elements. Monel is resistant to corrosion and used in applications such as marine engineering, chemical processing, and aerospace.</a:t>
            </a:r>
          </a:p>
          <a:p>
            <a:pPr marL="0" indent="0" algn="just">
              <a:buNone/>
            </a:pPr>
            <a:r>
              <a:rPr lang="en-US" b="1" i="0" dirty="0">
                <a:solidFill>
                  <a:srgbClr val="374151"/>
                </a:solidFill>
                <a:effectLst/>
                <a:latin typeface="Söhne"/>
              </a:rPr>
              <a:t>9. Invar</a:t>
            </a:r>
            <a:r>
              <a:rPr lang="en-US" b="0" i="0" dirty="0">
                <a:solidFill>
                  <a:srgbClr val="374151"/>
                </a:solidFill>
                <a:effectLst/>
                <a:latin typeface="Söhne"/>
              </a:rPr>
              <a:t>: This is an iron-nickel alloy with a low coefficient of thermal expansion. It is used in applications where dimensional stability is critical, such as precision instruments.</a:t>
            </a:r>
          </a:p>
          <a:p>
            <a:pPr marL="0" indent="0" algn="just">
              <a:buNone/>
            </a:pPr>
            <a:r>
              <a:rPr lang="en-US" b="1" i="0" dirty="0">
                <a:solidFill>
                  <a:srgbClr val="374151"/>
                </a:solidFill>
                <a:effectLst/>
                <a:latin typeface="Söhne"/>
              </a:rPr>
              <a:t>10. Hastelloy</a:t>
            </a:r>
            <a:r>
              <a:rPr lang="en-US" b="0" i="0" dirty="0">
                <a:solidFill>
                  <a:srgbClr val="374151"/>
                </a:solidFill>
                <a:effectLst/>
                <a:latin typeface="Söhne"/>
              </a:rPr>
              <a:t>: These nickel-based alloys contain elements like molybdenum and chromium. Hastelloy alloys are corrosion-resistant and used in aggressive chemical environments.</a:t>
            </a:r>
          </a:p>
          <a:p>
            <a:endParaRPr lang="en-IN" dirty="0"/>
          </a:p>
        </p:txBody>
      </p:sp>
    </p:spTree>
    <p:extLst>
      <p:ext uri="{BB962C8B-B14F-4D97-AF65-F5344CB8AC3E}">
        <p14:creationId xmlns:p14="http://schemas.microsoft.com/office/powerpoint/2010/main" val="25214231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3CF94-7D01-7D77-1D9A-9B5BFC9C9F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0C57ED-11B9-D86D-3979-1A4B7FB97F76}"/>
              </a:ext>
            </a:extLst>
          </p:cNvPr>
          <p:cNvSpPr>
            <a:spLocks noGrp="1"/>
          </p:cNvSpPr>
          <p:nvPr>
            <p:ph idx="1"/>
          </p:nvPr>
        </p:nvSpPr>
        <p:spPr/>
        <p:txBody>
          <a:bodyPr>
            <a:normAutofit fontScale="55000" lnSpcReduction="20000"/>
          </a:bodyPr>
          <a:lstStyle/>
          <a:p>
            <a:pPr marL="0" indent="0" algn="just">
              <a:buNone/>
            </a:pPr>
            <a:r>
              <a:rPr lang="en-US" sz="2500" b="1" i="0" u="sng" dirty="0">
                <a:solidFill>
                  <a:srgbClr val="374151"/>
                </a:solidFill>
                <a:effectLst/>
                <a:latin typeface="Söhne"/>
              </a:rPr>
              <a:t>Polymers :</a:t>
            </a:r>
          </a:p>
          <a:p>
            <a:pPr marL="0" indent="0" algn="just">
              <a:buNone/>
            </a:pPr>
            <a:r>
              <a:rPr lang="en-US" sz="2500" b="0" i="0" dirty="0">
                <a:solidFill>
                  <a:srgbClr val="374151"/>
                </a:solidFill>
                <a:effectLst/>
                <a:latin typeface="Söhne"/>
              </a:rPr>
              <a:t>Polymers are large molecules composed of repeating structural units, called monomers. These molecules can have a wide range of sizes and structures, and they play a crucial role in various natural and synthetic materials.</a:t>
            </a:r>
          </a:p>
          <a:p>
            <a:pPr marL="0" indent="0" algn="just">
              <a:buNone/>
            </a:pPr>
            <a:r>
              <a:rPr lang="en-US" sz="2500" b="0" i="0" dirty="0">
                <a:solidFill>
                  <a:srgbClr val="374151"/>
                </a:solidFill>
                <a:effectLst/>
                <a:latin typeface="Söhne"/>
              </a:rPr>
              <a:t>There are two main types of polymers:</a:t>
            </a:r>
          </a:p>
          <a:p>
            <a:pPr algn="just">
              <a:buFont typeface="+mj-lt"/>
              <a:buAutoNum type="arabicPeriod"/>
            </a:pPr>
            <a:r>
              <a:rPr lang="en-IN" sz="2500" b="1" i="0" dirty="0">
                <a:solidFill>
                  <a:srgbClr val="374151"/>
                </a:solidFill>
                <a:effectLst/>
                <a:latin typeface="Söhne"/>
              </a:rPr>
              <a:t>Natural Polymers:</a:t>
            </a:r>
            <a:endParaRPr lang="en-IN" sz="2500" b="0" i="0" dirty="0">
              <a:solidFill>
                <a:srgbClr val="374151"/>
              </a:solidFill>
              <a:effectLst/>
              <a:latin typeface="Söhne"/>
            </a:endParaRPr>
          </a:p>
          <a:p>
            <a:pPr marL="742950" lvl="1" indent="-285750" algn="just">
              <a:buFont typeface="+mj-lt"/>
              <a:buAutoNum type="arabicPeriod"/>
            </a:pPr>
            <a:r>
              <a:rPr lang="en-IN" sz="2500" b="1" i="0" dirty="0">
                <a:solidFill>
                  <a:srgbClr val="374151"/>
                </a:solidFill>
                <a:effectLst/>
                <a:latin typeface="Söhne"/>
              </a:rPr>
              <a:t>Proteins:</a:t>
            </a:r>
            <a:r>
              <a:rPr lang="en-IN" sz="2500" b="0" i="0" dirty="0">
                <a:solidFill>
                  <a:srgbClr val="374151"/>
                </a:solidFill>
                <a:effectLst/>
                <a:latin typeface="Söhne"/>
              </a:rPr>
              <a:t> Proteins are natural polymers made up of amino acid monomers. Examples include collagen, keratin, and enzymes.</a:t>
            </a:r>
          </a:p>
          <a:p>
            <a:pPr marL="742950" lvl="1" indent="-285750" algn="just">
              <a:buFont typeface="+mj-lt"/>
              <a:buAutoNum type="arabicPeriod"/>
            </a:pPr>
            <a:r>
              <a:rPr lang="en-IN" sz="2500" b="1" i="0" dirty="0">
                <a:solidFill>
                  <a:srgbClr val="374151"/>
                </a:solidFill>
                <a:effectLst/>
                <a:latin typeface="Söhne"/>
              </a:rPr>
              <a:t>Nucleic Acids:</a:t>
            </a:r>
            <a:r>
              <a:rPr lang="en-IN" sz="2500" b="0" i="0" dirty="0">
                <a:solidFill>
                  <a:srgbClr val="374151"/>
                </a:solidFill>
                <a:effectLst/>
                <a:latin typeface="Söhne"/>
              </a:rPr>
              <a:t> DNA (deoxyribonucleic acid) and RNA (ribonucleic acid) are polymers of nucleotide monomers, carrying genetic information in living organisms.</a:t>
            </a:r>
          </a:p>
          <a:p>
            <a:pPr marL="742950" lvl="1" indent="-285750" algn="just">
              <a:buFont typeface="+mj-lt"/>
              <a:buAutoNum type="arabicPeriod"/>
            </a:pPr>
            <a:r>
              <a:rPr lang="en-IN" sz="2500" b="1" i="0" dirty="0">
                <a:solidFill>
                  <a:srgbClr val="374151"/>
                </a:solidFill>
                <a:effectLst/>
                <a:latin typeface="Söhne"/>
              </a:rPr>
              <a:t>Polysaccharides:</a:t>
            </a:r>
            <a:r>
              <a:rPr lang="en-IN" sz="2500" b="0" i="0" dirty="0">
                <a:solidFill>
                  <a:srgbClr val="374151"/>
                </a:solidFill>
                <a:effectLst/>
                <a:latin typeface="Söhne"/>
              </a:rPr>
              <a:t> Carbohydrates like cellulose, starch, and glycogen are natural polymers composed of sugar monomers.</a:t>
            </a:r>
          </a:p>
          <a:p>
            <a:pPr algn="just">
              <a:buFont typeface="+mj-lt"/>
              <a:buAutoNum type="arabicPeriod"/>
            </a:pPr>
            <a:r>
              <a:rPr lang="en-IN" sz="2500" b="1" i="0" dirty="0">
                <a:solidFill>
                  <a:srgbClr val="374151"/>
                </a:solidFill>
                <a:effectLst/>
                <a:latin typeface="Söhne"/>
              </a:rPr>
              <a:t>Synthetic Polymers:</a:t>
            </a:r>
            <a:endParaRPr lang="en-IN" sz="2500" b="0" i="0" dirty="0">
              <a:solidFill>
                <a:srgbClr val="374151"/>
              </a:solidFill>
              <a:effectLst/>
              <a:latin typeface="Söhne"/>
            </a:endParaRPr>
          </a:p>
          <a:p>
            <a:pPr marL="742950" lvl="1" indent="-285750" algn="just">
              <a:buFont typeface="+mj-lt"/>
              <a:buAutoNum type="arabicPeriod"/>
            </a:pPr>
            <a:r>
              <a:rPr lang="en-IN" sz="2500" b="1" i="0" dirty="0">
                <a:solidFill>
                  <a:srgbClr val="374151"/>
                </a:solidFill>
                <a:effectLst/>
                <a:latin typeface="Söhne"/>
              </a:rPr>
              <a:t>Polyethylene:</a:t>
            </a:r>
            <a:r>
              <a:rPr lang="en-IN" sz="2500" b="0" i="0" dirty="0">
                <a:solidFill>
                  <a:srgbClr val="374151"/>
                </a:solidFill>
                <a:effectLst/>
                <a:latin typeface="Söhne"/>
              </a:rPr>
              <a:t> Commonly used in packaging materials, polyethylene is a synthetic polymer with a wide range of applications, including plastic bags and containers.</a:t>
            </a:r>
          </a:p>
          <a:p>
            <a:pPr marL="742950" lvl="1" indent="-285750" algn="just">
              <a:buFont typeface="+mj-lt"/>
              <a:buAutoNum type="arabicPeriod"/>
            </a:pPr>
            <a:r>
              <a:rPr lang="en-IN" sz="2500" b="1" i="0" dirty="0">
                <a:solidFill>
                  <a:srgbClr val="374151"/>
                </a:solidFill>
                <a:effectLst/>
                <a:latin typeface="Söhne"/>
              </a:rPr>
              <a:t>Polypropylene:</a:t>
            </a:r>
            <a:r>
              <a:rPr lang="en-IN" sz="2500" b="0" i="0" dirty="0">
                <a:solidFill>
                  <a:srgbClr val="374151"/>
                </a:solidFill>
                <a:effectLst/>
                <a:latin typeface="Söhne"/>
              </a:rPr>
              <a:t> Used in textiles, packaging, and automotive components, polypropylene is a versatile polymer with high chemical resistance.</a:t>
            </a:r>
          </a:p>
          <a:p>
            <a:pPr marL="742950" lvl="1" indent="-285750" algn="just">
              <a:buFont typeface="+mj-lt"/>
              <a:buAutoNum type="arabicPeriod"/>
            </a:pPr>
            <a:r>
              <a:rPr lang="en-IN" sz="2500" b="1" i="0" dirty="0">
                <a:solidFill>
                  <a:srgbClr val="374151"/>
                </a:solidFill>
                <a:effectLst/>
                <a:latin typeface="Söhne"/>
              </a:rPr>
              <a:t>Polyvinyl Chloride (PVC):</a:t>
            </a:r>
            <a:r>
              <a:rPr lang="en-IN" sz="2500" b="0" i="0" dirty="0">
                <a:solidFill>
                  <a:srgbClr val="374151"/>
                </a:solidFill>
                <a:effectLst/>
                <a:latin typeface="Söhne"/>
              </a:rPr>
              <a:t> Widely used in construction, PVC is a polymer with applications in pipes, cable insulation, and vinyl siding.</a:t>
            </a:r>
          </a:p>
          <a:p>
            <a:pPr marL="742950" lvl="1" indent="-285750" algn="just">
              <a:buFont typeface="+mj-lt"/>
              <a:buAutoNum type="arabicPeriod"/>
            </a:pPr>
            <a:r>
              <a:rPr lang="en-IN" sz="2500" b="1" i="0" dirty="0">
                <a:solidFill>
                  <a:srgbClr val="374151"/>
                </a:solidFill>
                <a:effectLst/>
                <a:latin typeface="Söhne"/>
              </a:rPr>
              <a:t>Polystyrene:</a:t>
            </a:r>
            <a:r>
              <a:rPr lang="en-IN" sz="2500" b="0" i="0" dirty="0">
                <a:solidFill>
                  <a:srgbClr val="374151"/>
                </a:solidFill>
                <a:effectLst/>
                <a:latin typeface="Söhne"/>
              </a:rPr>
              <a:t> Used in packaging materials and foam products, polystyrene is a lightweight and rigid polymer.</a:t>
            </a:r>
          </a:p>
          <a:p>
            <a:pPr marL="742950" lvl="1" indent="-285750" algn="just">
              <a:buFont typeface="+mj-lt"/>
              <a:buAutoNum type="arabicPeriod"/>
            </a:pPr>
            <a:r>
              <a:rPr lang="en-IN" sz="2500" b="1" i="0" dirty="0">
                <a:solidFill>
                  <a:srgbClr val="374151"/>
                </a:solidFill>
                <a:effectLst/>
                <a:latin typeface="Söhne"/>
              </a:rPr>
              <a:t>Polyester:</a:t>
            </a:r>
            <a:r>
              <a:rPr lang="en-IN" sz="2500" b="0" i="0" dirty="0">
                <a:solidFill>
                  <a:srgbClr val="374151"/>
                </a:solidFill>
                <a:effectLst/>
                <a:latin typeface="Söhne"/>
              </a:rPr>
              <a:t> Found in fabrics and clothing, polyester is a synthetic polymer known for its durability and resistance to wrinkles.</a:t>
            </a:r>
          </a:p>
          <a:p>
            <a:pPr algn="just"/>
            <a:endParaRPr lang="en-IN" dirty="0"/>
          </a:p>
        </p:txBody>
      </p:sp>
    </p:spTree>
    <p:extLst>
      <p:ext uri="{BB962C8B-B14F-4D97-AF65-F5344CB8AC3E}">
        <p14:creationId xmlns:p14="http://schemas.microsoft.com/office/powerpoint/2010/main" val="27590564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AD8F-DA87-883D-8206-76DF65C317D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44FE60F-AAA3-AB32-3910-EC2DD7DF3067}"/>
              </a:ext>
            </a:extLst>
          </p:cNvPr>
          <p:cNvSpPr>
            <a:spLocks noGrp="1"/>
          </p:cNvSpPr>
          <p:nvPr>
            <p:ph idx="1"/>
          </p:nvPr>
        </p:nvSpPr>
        <p:spPr/>
        <p:txBody>
          <a:bodyPr>
            <a:normAutofit fontScale="62500" lnSpcReduction="20000"/>
          </a:bodyPr>
          <a:lstStyle/>
          <a:p>
            <a:pPr marL="0" indent="0" algn="just">
              <a:buNone/>
            </a:pPr>
            <a:r>
              <a:rPr lang="en-US" b="1" i="0" dirty="0">
                <a:solidFill>
                  <a:srgbClr val="374151"/>
                </a:solidFill>
                <a:effectLst/>
                <a:latin typeface="Söhne"/>
              </a:rPr>
              <a:t>3. Biodegradable Polymers:</a:t>
            </a:r>
            <a:endParaRPr lang="en-US" b="0" i="0" dirty="0">
              <a:solidFill>
                <a:srgbClr val="374151"/>
              </a:solidFill>
              <a:effectLst/>
              <a:latin typeface="Söhne"/>
            </a:endParaRPr>
          </a:p>
          <a:p>
            <a:pPr marL="742950" lvl="1" indent="-285750" algn="just">
              <a:buFont typeface="+mj-lt"/>
              <a:buAutoNum type="arabicPeriod"/>
            </a:pPr>
            <a:r>
              <a:rPr lang="en-US" b="1" i="0" dirty="0">
                <a:solidFill>
                  <a:srgbClr val="374151"/>
                </a:solidFill>
                <a:effectLst/>
                <a:latin typeface="Söhne"/>
              </a:rPr>
              <a:t>Polylactic Acid (PLA):</a:t>
            </a:r>
            <a:r>
              <a:rPr lang="en-US" b="0" i="0" dirty="0">
                <a:solidFill>
                  <a:srgbClr val="374151"/>
                </a:solidFill>
                <a:effectLst/>
                <a:latin typeface="Söhne"/>
              </a:rPr>
              <a:t> Derived from renewable resources like corn starch, PLA is used in biodegradable plastics and packaging.</a:t>
            </a:r>
          </a:p>
          <a:p>
            <a:pPr marL="742950" lvl="1" indent="-285750" algn="just">
              <a:buFont typeface="+mj-lt"/>
              <a:buAutoNum type="arabicPeriod"/>
            </a:pPr>
            <a:r>
              <a:rPr lang="en-US" b="1" i="0" dirty="0">
                <a:solidFill>
                  <a:srgbClr val="374151"/>
                </a:solidFill>
                <a:effectLst/>
                <a:latin typeface="Söhne"/>
              </a:rPr>
              <a:t>Polyhydroxyalkanoates (PHA):</a:t>
            </a:r>
            <a:r>
              <a:rPr lang="en-US" b="0" i="0" dirty="0">
                <a:solidFill>
                  <a:srgbClr val="374151"/>
                </a:solidFill>
                <a:effectLst/>
                <a:latin typeface="Söhne"/>
              </a:rPr>
              <a:t> These biodegradable polymers are produced by bacteria and can be used in various applications, including packaging.</a:t>
            </a:r>
          </a:p>
          <a:p>
            <a:pPr marL="0" indent="0" algn="just">
              <a:buNone/>
            </a:pPr>
            <a:r>
              <a:rPr lang="en-US" b="1" i="0" dirty="0">
                <a:solidFill>
                  <a:srgbClr val="374151"/>
                </a:solidFill>
                <a:effectLst/>
                <a:latin typeface="Söhne"/>
              </a:rPr>
              <a:t>4. Functional Polymers:</a:t>
            </a:r>
            <a:endParaRPr lang="en-US" b="0" i="0" dirty="0">
              <a:solidFill>
                <a:srgbClr val="374151"/>
              </a:solidFill>
              <a:effectLst/>
              <a:latin typeface="Söhne"/>
            </a:endParaRPr>
          </a:p>
          <a:p>
            <a:pPr marL="742950" lvl="1" indent="-285750" algn="just">
              <a:buFont typeface="+mj-lt"/>
              <a:buAutoNum type="arabicPeriod"/>
            </a:pPr>
            <a:r>
              <a:rPr lang="en-US" b="1" i="0" dirty="0">
                <a:solidFill>
                  <a:srgbClr val="374151"/>
                </a:solidFill>
                <a:effectLst/>
                <a:latin typeface="Söhne"/>
              </a:rPr>
              <a:t>Conducting Polymers:</a:t>
            </a:r>
            <a:r>
              <a:rPr lang="en-US" b="0" i="0" dirty="0">
                <a:solidFill>
                  <a:srgbClr val="374151"/>
                </a:solidFill>
                <a:effectLst/>
                <a:latin typeface="Söhne"/>
              </a:rPr>
              <a:t> Polymers that conduct electricity, such as polyaniline, have applications in electronic devices.</a:t>
            </a:r>
          </a:p>
          <a:p>
            <a:pPr marL="742950" lvl="1" indent="-285750" algn="just">
              <a:buFont typeface="+mj-lt"/>
              <a:buAutoNum type="arabicPeriod"/>
            </a:pPr>
            <a:r>
              <a:rPr lang="en-US" b="1" i="0" dirty="0">
                <a:solidFill>
                  <a:srgbClr val="374151"/>
                </a:solidFill>
                <a:effectLst/>
                <a:latin typeface="Söhne"/>
              </a:rPr>
              <a:t>Smart Polymers:</a:t>
            </a:r>
            <a:r>
              <a:rPr lang="en-US" b="0" i="0" dirty="0">
                <a:solidFill>
                  <a:srgbClr val="374151"/>
                </a:solidFill>
                <a:effectLst/>
                <a:latin typeface="Söhne"/>
              </a:rPr>
              <a:t> Responsive to external stimuli like temperature, pH, or light, smart polymers have applications in drug delivery systems and sensors.</a:t>
            </a:r>
          </a:p>
          <a:p>
            <a:pPr marL="0" indent="0" algn="just">
              <a:buNone/>
            </a:pPr>
            <a:r>
              <a:rPr lang="en-US" b="1" i="0" dirty="0">
                <a:solidFill>
                  <a:srgbClr val="374151"/>
                </a:solidFill>
                <a:effectLst/>
                <a:latin typeface="Söhne"/>
              </a:rPr>
              <a:t>5. Applications:</a:t>
            </a:r>
            <a:endParaRPr lang="en-US" b="0" i="0" dirty="0">
              <a:solidFill>
                <a:srgbClr val="374151"/>
              </a:solidFill>
              <a:effectLst/>
              <a:latin typeface="Söhne"/>
            </a:endParaRPr>
          </a:p>
          <a:p>
            <a:pPr marL="742950" lvl="1" indent="-285750" algn="just">
              <a:buFont typeface="+mj-lt"/>
              <a:buAutoNum type="arabicPeriod"/>
            </a:pPr>
            <a:r>
              <a:rPr lang="en-US" b="1" i="0" dirty="0">
                <a:solidFill>
                  <a:srgbClr val="374151"/>
                </a:solidFill>
                <a:effectLst/>
                <a:latin typeface="Söhne"/>
              </a:rPr>
              <a:t>Plastics:</a:t>
            </a:r>
            <a:r>
              <a:rPr lang="en-US" b="0" i="0" dirty="0">
                <a:solidFill>
                  <a:srgbClr val="374151"/>
                </a:solidFill>
                <a:effectLst/>
                <a:latin typeface="Söhne"/>
              </a:rPr>
              <a:t> The majority of plastics are made from synthetic polymers and are used in countless products.</a:t>
            </a:r>
          </a:p>
          <a:p>
            <a:pPr marL="742950" lvl="1" indent="-285750" algn="just">
              <a:buFont typeface="+mj-lt"/>
              <a:buAutoNum type="arabicPeriod"/>
            </a:pPr>
            <a:r>
              <a:rPr lang="en-US" b="1" i="0" dirty="0">
                <a:solidFill>
                  <a:srgbClr val="374151"/>
                </a:solidFill>
                <a:effectLst/>
                <a:latin typeface="Söhne"/>
              </a:rPr>
              <a:t>Textiles:</a:t>
            </a:r>
            <a:r>
              <a:rPr lang="en-US" b="0" i="0" dirty="0">
                <a:solidFill>
                  <a:srgbClr val="374151"/>
                </a:solidFill>
                <a:effectLst/>
                <a:latin typeface="Söhne"/>
              </a:rPr>
              <a:t> Synthetic polymers like polyester and nylon are commonly used in clothing and fabrics.</a:t>
            </a:r>
          </a:p>
          <a:p>
            <a:pPr marL="742950" lvl="1" indent="-285750" algn="just">
              <a:buFont typeface="+mj-lt"/>
              <a:buAutoNum type="arabicPeriod"/>
            </a:pPr>
            <a:r>
              <a:rPr lang="en-US" b="1" i="0" dirty="0">
                <a:solidFill>
                  <a:srgbClr val="374151"/>
                </a:solidFill>
                <a:effectLst/>
                <a:latin typeface="Söhne"/>
              </a:rPr>
              <a:t>Medicine:</a:t>
            </a:r>
            <a:r>
              <a:rPr lang="en-US" b="0" i="0" dirty="0">
                <a:solidFill>
                  <a:srgbClr val="374151"/>
                </a:solidFill>
                <a:effectLst/>
                <a:latin typeface="Söhne"/>
              </a:rPr>
              <a:t> Biodegradable polymers are used in drug delivery systems, and polymers are employed in medical devices.</a:t>
            </a:r>
          </a:p>
          <a:p>
            <a:pPr marL="742950" lvl="1" indent="-285750" algn="just">
              <a:buFont typeface="+mj-lt"/>
              <a:buAutoNum type="arabicPeriod"/>
            </a:pPr>
            <a:r>
              <a:rPr lang="en-US" b="1" i="0" dirty="0">
                <a:solidFill>
                  <a:srgbClr val="374151"/>
                </a:solidFill>
                <a:effectLst/>
                <a:latin typeface="Söhne"/>
              </a:rPr>
              <a:t>Adhesives and Sealants:</a:t>
            </a:r>
            <a:r>
              <a:rPr lang="en-US" b="0" i="0" dirty="0">
                <a:solidFill>
                  <a:srgbClr val="374151"/>
                </a:solidFill>
                <a:effectLst/>
                <a:latin typeface="Söhne"/>
              </a:rPr>
              <a:t> Many adhesives and sealants are based on polymer chemistry.</a:t>
            </a:r>
          </a:p>
          <a:p>
            <a:pPr marL="742950" lvl="1" indent="-285750" algn="just">
              <a:buFont typeface="+mj-lt"/>
              <a:buAutoNum type="arabicPeriod"/>
            </a:pPr>
            <a:r>
              <a:rPr lang="en-US" b="1" i="0" dirty="0">
                <a:solidFill>
                  <a:srgbClr val="374151"/>
                </a:solidFill>
                <a:effectLst/>
                <a:latin typeface="Söhne"/>
              </a:rPr>
              <a:t>Electronics:</a:t>
            </a:r>
            <a:r>
              <a:rPr lang="en-US" b="0" i="0" dirty="0">
                <a:solidFill>
                  <a:srgbClr val="374151"/>
                </a:solidFill>
                <a:effectLst/>
                <a:latin typeface="Söhne"/>
              </a:rPr>
              <a:t> Conducting polymers are used in the production of electronic components.</a:t>
            </a:r>
          </a:p>
          <a:p>
            <a:endParaRPr lang="en-IN" dirty="0"/>
          </a:p>
        </p:txBody>
      </p:sp>
    </p:spTree>
    <p:extLst>
      <p:ext uri="{BB962C8B-B14F-4D97-AF65-F5344CB8AC3E}">
        <p14:creationId xmlns:p14="http://schemas.microsoft.com/office/powerpoint/2010/main" val="28662450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68276-0DA7-5404-B205-5E48614BF28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FC9D697-C2FE-2EF5-99A6-65573520E0FD}"/>
              </a:ext>
            </a:extLst>
          </p:cNvPr>
          <p:cNvSpPr>
            <a:spLocks noGrp="1"/>
          </p:cNvSpPr>
          <p:nvPr>
            <p:ph idx="1"/>
          </p:nvPr>
        </p:nvSpPr>
        <p:spPr/>
        <p:txBody>
          <a:bodyPr>
            <a:normAutofit fontScale="70000" lnSpcReduction="20000"/>
          </a:bodyPr>
          <a:lstStyle/>
          <a:p>
            <a:pPr marL="0" indent="0" algn="just">
              <a:lnSpc>
                <a:spcPct val="80000"/>
              </a:lnSpc>
              <a:buNone/>
            </a:pPr>
            <a:r>
              <a:rPr lang="en-US" sz="2300" b="1" u="sng" dirty="0">
                <a:solidFill>
                  <a:srgbClr val="374151"/>
                </a:solidFill>
                <a:latin typeface="Times New Roman" panose="02020603050405020304" pitchFamily="18" charset="0"/>
                <a:cs typeface="Times New Roman" panose="02020603050405020304" pitchFamily="18" charset="0"/>
              </a:rPr>
              <a:t>Ceramic Materials :</a:t>
            </a:r>
          </a:p>
          <a:p>
            <a:pPr marL="0" indent="0" algn="just">
              <a:lnSpc>
                <a:spcPct val="80000"/>
              </a:lnSpc>
              <a:buNone/>
            </a:pPr>
            <a:r>
              <a:rPr lang="en-US" sz="2300" b="0" i="0" dirty="0">
                <a:solidFill>
                  <a:srgbClr val="374151"/>
                </a:solidFill>
                <a:effectLst/>
                <a:latin typeface="Times New Roman" panose="02020603050405020304" pitchFamily="18" charset="0"/>
                <a:cs typeface="Times New Roman" panose="02020603050405020304" pitchFamily="18" charset="0"/>
              </a:rPr>
              <a:t>Ceramic materials are a diverse class of inorganic, non-metallic solids that exhibit a wide range of properties, making them suitable for various applications. These materials are typically composed of metallic and non-metallic elements, often with oxygen, nitrogen, or carbon. Ceramic materials are known for their hardness, high melting points, electrical insulation properties, and resistance to wear and corrosion. Here are some key aspects of ceramic materials:</a:t>
            </a:r>
          </a:p>
          <a:p>
            <a:pPr algn="just">
              <a:buFont typeface="+mj-lt"/>
              <a:buAutoNum type="arabicPeriod"/>
            </a:pPr>
            <a:r>
              <a:rPr lang="en-US" sz="2300" b="1" i="0" dirty="0">
                <a:solidFill>
                  <a:srgbClr val="374151"/>
                </a:solidFill>
                <a:effectLst/>
                <a:latin typeface="Times New Roman" panose="02020603050405020304" pitchFamily="18" charset="0"/>
                <a:cs typeface="Times New Roman" panose="02020603050405020304" pitchFamily="18" charset="0"/>
              </a:rPr>
              <a:t>Types of Ceramics:</a:t>
            </a:r>
            <a:endParaRPr lang="en-US" sz="23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2300" b="1" i="0" dirty="0">
                <a:solidFill>
                  <a:srgbClr val="374151"/>
                </a:solidFill>
                <a:effectLst/>
                <a:latin typeface="Times New Roman" panose="02020603050405020304" pitchFamily="18" charset="0"/>
                <a:cs typeface="Times New Roman" panose="02020603050405020304" pitchFamily="18" charset="0"/>
              </a:rPr>
              <a:t>Traditional Ceramics:</a:t>
            </a:r>
            <a:r>
              <a:rPr lang="en-US" sz="2300" b="0" i="0" dirty="0">
                <a:solidFill>
                  <a:srgbClr val="374151"/>
                </a:solidFill>
                <a:effectLst/>
                <a:latin typeface="Times New Roman" panose="02020603050405020304" pitchFamily="18" charset="0"/>
                <a:cs typeface="Times New Roman" panose="02020603050405020304" pitchFamily="18" charset="0"/>
              </a:rPr>
              <a:t> Includes pottery, bricks, tiles, and porcelain. These ceramics are based on clay and other natural minerals.</a:t>
            </a:r>
          </a:p>
          <a:p>
            <a:pPr marL="742950" lvl="1" indent="-285750" algn="just">
              <a:buFont typeface="+mj-lt"/>
              <a:buAutoNum type="arabicPeriod"/>
            </a:pPr>
            <a:r>
              <a:rPr lang="en-US" sz="2300" b="1" i="0" dirty="0">
                <a:solidFill>
                  <a:srgbClr val="374151"/>
                </a:solidFill>
                <a:effectLst/>
                <a:latin typeface="Times New Roman" panose="02020603050405020304" pitchFamily="18" charset="0"/>
                <a:cs typeface="Times New Roman" panose="02020603050405020304" pitchFamily="18" charset="0"/>
              </a:rPr>
              <a:t>Advanced Ceramics:</a:t>
            </a:r>
            <a:r>
              <a:rPr lang="en-US" sz="2300" b="0" i="0" dirty="0">
                <a:solidFill>
                  <a:srgbClr val="374151"/>
                </a:solidFill>
                <a:effectLst/>
                <a:latin typeface="Times New Roman" panose="02020603050405020304" pitchFamily="18" charset="0"/>
                <a:cs typeface="Times New Roman" panose="02020603050405020304" pitchFamily="18" charset="0"/>
              </a:rPr>
              <a:t> Engineered ceramics with specific properties for modern applications. Examples include alumina, silicon carbide, and zirconia.</a:t>
            </a:r>
          </a:p>
          <a:p>
            <a:pPr algn="just">
              <a:buFont typeface="+mj-lt"/>
              <a:buAutoNum type="arabicPeriod"/>
            </a:pPr>
            <a:r>
              <a:rPr lang="en-US" sz="2300" b="1" i="0" dirty="0">
                <a:solidFill>
                  <a:srgbClr val="374151"/>
                </a:solidFill>
                <a:effectLst/>
                <a:latin typeface="Times New Roman" panose="02020603050405020304" pitchFamily="18" charset="0"/>
                <a:cs typeface="Times New Roman" panose="02020603050405020304" pitchFamily="18" charset="0"/>
              </a:rPr>
              <a:t>Properties:</a:t>
            </a:r>
            <a:endParaRPr lang="en-US" sz="23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2300" b="1" i="0" dirty="0">
                <a:solidFill>
                  <a:srgbClr val="374151"/>
                </a:solidFill>
                <a:effectLst/>
                <a:latin typeface="Times New Roman" panose="02020603050405020304" pitchFamily="18" charset="0"/>
                <a:cs typeface="Times New Roman" panose="02020603050405020304" pitchFamily="18" charset="0"/>
              </a:rPr>
              <a:t>Hardness:</a:t>
            </a:r>
            <a:r>
              <a:rPr lang="en-US" sz="2300" b="0" i="0" dirty="0">
                <a:solidFill>
                  <a:srgbClr val="374151"/>
                </a:solidFill>
                <a:effectLst/>
                <a:latin typeface="Times New Roman" panose="02020603050405020304" pitchFamily="18" charset="0"/>
                <a:cs typeface="Times New Roman" panose="02020603050405020304" pitchFamily="18" charset="0"/>
              </a:rPr>
              <a:t> Ceramics are generally hard and brittle, which makes them suitable for cutting tools, abrasives, and protective coatings.</a:t>
            </a:r>
          </a:p>
          <a:p>
            <a:pPr marL="742950" lvl="1" indent="-285750" algn="just">
              <a:buFont typeface="+mj-lt"/>
              <a:buAutoNum type="arabicPeriod"/>
            </a:pPr>
            <a:r>
              <a:rPr lang="en-US" sz="2300" b="1" i="0" dirty="0">
                <a:solidFill>
                  <a:srgbClr val="374151"/>
                </a:solidFill>
                <a:effectLst/>
                <a:latin typeface="Times New Roman" panose="02020603050405020304" pitchFamily="18" charset="0"/>
                <a:cs typeface="Times New Roman" panose="02020603050405020304" pitchFamily="18" charset="0"/>
              </a:rPr>
              <a:t>High Melting Point:</a:t>
            </a:r>
            <a:r>
              <a:rPr lang="en-US" sz="2300" b="0" i="0" dirty="0">
                <a:solidFill>
                  <a:srgbClr val="374151"/>
                </a:solidFill>
                <a:effectLst/>
                <a:latin typeface="Times New Roman" panose="02020603050405020304" pitchFamily="18" charset="0"/>
                <a:cs typeface="Times New Roman" panose="02020603050405020304" pitchFamily="18" charset="0"/>
              </a:rPr>
              <a:t> Ceramics often have high melting points, making them resistant to high temperatures and suitable for applications in extreme environments.</a:t>
            </a:r>
          </a:p>
          <a:p>
            <a:pPr marL="742950" lvl="1" indent="-285750" algn="just">
              <a:buFont typeface="+mj-lt"/>
              <a:buAutoNum type="arabicPeriod"/>
            </a:pPr>
            <a:r>
              <a:rPr lang="en-US" sz="2300" b="1" i="0" dirty="0">
                <a:solidFill>
                  <a:srgbClr val="374151"/>
                </a:solidFill>
                <a:effectLst/>
                <a:latin typeface="Times New Roman" panose="02020603050405020304" pitchFamily="18" charset="0"/>
                <a:cs typeface="Times New Roman" panose="02020603050405020304" pitchFamily="18" charset="0"/>
              </a:rPr>
              <a:t>Electrical Insulation:</a:t>
            </a:r>
            <a:r>
              <a:rPr lang="en-US" sz="2300" b="0" i="0" dirty="0">
                <a:solidFill>
                  <a:srgbClr val="374151"/>
                </a:solidFill>
                <a:effectLst/>
                <a:latin typeface="Times New Roman" panose="02020603050405020304" pitchFamily="18" charset="0"/>
                <a:cs typeface="Times New Roman" panose="02020603050405020304" pitchFamily="18" charset="0"/>
              </a:rPr>
              <a:t> Many ceramics are good electrical insulators, making them essential in electronics and electrical applications.</a:t>
            </a:r>
          </a:p>
          <a:p>
            <a:pPr marL="742950" lvl="1" indent="-285750" algn="just">
              <a:buFont typeface="+mj-lt"/>
              <a:buAutoNum type="arabicPeriod"/>
            </a:pPr>
            <a:r>
              <a:rPr lang="en-US" sz="2300" b="1" i="0" dirty="0">
                <a:solidFill>
                  <a:srgbClr val="374151"/>
                </a:solidFill>
                <a:effectLst/>
                <a:latin typeface="Times New Roman" panose="02020603050405020304" pitchFamily="18" charset="0"/>
                <a:cs typeface="Times New Roman" panose="02020603050405020304" pitchFamily="18" charset="0"/>
              </a:rPr>
              <a:t>Chemical Resistance:</a:t>
            </a:r>
            <a:r>
              <a:rPr lang="en-US" sz="2300" b="0" i="0" dirty="0">
                <a:solidFill>
                  <a:srgbClr val="374151"/>
                </a:solidFill>
                <a:effectLst/>
                <a:latin typeface="Times New Roman" panose="02020603050405020304" pitchFamily="18" charset="0"/>
                <a:cs typeface="Times New Roman" panose="02020603050405020304" pitchFamily="18" charset="0"/>
              </a:rPr>
              <a:t> Ceramics can resist corrosion and chemical attack, making them useful in harsh chemical environments.</a:t>
            </a:r>
          </a:p>
          <a:p>
            <a:pPr marL="0" indent="0" algn="just">
              <a:lnSpc>
                <a:spcPct val="80000"/>
              </a:lnSpc>
              <a:buNone/>
            </a:pPr>
            <a:endParaRPr lang="en-IN" sz="1400" b="1" u="sng" dirty="0">
              <a:solidFill>
                <a:srgbClr val="374151"/>
              </a:solidFill>
              <a:latin typeface="Söhne"/>
            </a:endParaRPr>
          </a:p>
        </p:txBody>
      </p:sp>
    </p:spTree>
    <p:extLst>
      <p:ext uri="{BB962C8B-B14F-4D97-AF65-F5344CB8AC3E}">
        <p14:creationId xmlns:p14="http://schemas.microsoft.com/office/powerpoint/2010/main" val="39583931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4F877-B703-2542-2B49-C7167F6D4C4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ADE0B12-ABD5-A468-F071-1936F32F468E}"/>
              </a:ext>
            </a:extLst>
          </p:cNvPr>
          <p:cNvSpPr>
            <a:spLocks noGrp="1"/>
          </p:cNvSpPr>
          <p:nvPr>
            <p:ph idx="1"/>
          </p:nvPr>
        </p:nvSpPr>
        <p:spPr/>
        <p:txBody>
          <a:bodyPr>
            <a:normAutofit fontScale="62500" lnSpcReduction="20000"/>
          </a:bodyPr>
          <a:lstStyle/>
          <a:p>
            <a:pPr marL="0" indent="0" algn="just">
              <a:buNone/>
            </a:pPr>
            <a:r>
              <a:rPr lang="en-US" b="1" i="0" dirty="0">
                <a:solidFill>
                  <a:srgbClr val="374151"/>
                </a:solidFill>
                <a:effectLst/>
                <a:latin typeface="Söhne"/>
              </a:rPr>
              <a:t>3. Applications:</a:t>
            </a:r>
            <a:endParaRPr lang="en-US" b="0" i="0" dirty="0">
              <a:solidFill>
                <a:srgbClr val="374151"/>
              </a:solidFill>
              <a:effectLst/>
              <a:latin typeface="Söhne"/>
            </a:endParaRPr>
          </a:p>
          <a:p>
            <a:pPr marL="742950" lvl="1" indent="-285750" algn="just">
              <a:buFont typeface="+mj-lt"/>
              <a:buAutoNum type="arabicPeriod"/>
            </a:pPr>
            <a:r>
              <a:rPr lang="en-US" b="1" i="0" dirty="0">
                <a:solidFill>
                  <a:srgbClr val="374151"/>
                </a:solidFill>
                <a:effectLst/>
                <a:latin typeface="Söhne"/>
              </a:rPr>
              <a:t>Electronics:</a:t>
            </a:r>
            <a:r>
              <a:rPr lang="en-US" b="0" i="0" dirty="0">
                <a:solidFill>
                  <a:srgbClr val="374151"/>
                </a:solidFill>
                <a:effectLst/>
                <a:latin typeface="Söhne"/>
              </a:rPr>
              <a:t> Ceramics are used in the manufacturing of capacitors, insulators, and piezoelectric devices.</a:t>
            </a:r>
          </a:p>
          <a:p>
            <a:pPr marL="742950" lvl="1" indent="-285750" algn="just">
              <a:buFont typeface="+mj-lt"/>
              <a:buAutoNum type="arabicPeriod"/>
            </a:pPr>
            <a:r>
              <a:rPr lang="en-US" b="1" i="0" dirty="0">
                <a:solidFill>
                  <a:srgbClr val="374151"/>
                </a:solidFill>
                <a:effectLst/>
                <a:latin typeface="Söhne"/>
              </a:rPr>
              <a:t>Construction:</a:t>
            </a:r>
            <a:r>
              <a:rPr lang="en-US" b="0" i="0" dirty="0">
                <a:solidFill>
                  <a:srgbClr val="374151"/>
                </a:solidFill>
                <a:effectLst/>
                <a:latin typeface="Söhne"/>
              </a:rPr>
              <a:t> Ceramics are used in tiles, bricks, and structural components due to their durability and resistance to weathering.</a:t>
            </a:r>
          </a:p>
          <a:p>
            <a:pPr marL="742950" lvl="1" indent="-285750" algn="just">
              <a:buFont typeface="+mj-lt"/>
              <a:buAutoNum type="arabicPeriod"/>
            </a:pPr>
            <a:r>
              <a:rPr lang="en-US" b="1" i="0" dirty="0">
                <a:solidFill>
                  <a:srgbClr val="374151"/>
                </a:solidFill>
                <a:effectLst/>
                <a:latin typeface="Söhne"/>
              </a:rPr>
              <a:t>Biomedical:</a:t>
            </a:r>
            <a:r>
              <a:rPr lang="en-US" b="0" i="0" dirty="0">
                <a:solidFill>
                  <a:srgbClr val="374151"/>
                </a:solidFill>
                <a:effectLst/>
                <a:latin typeface="Söhne"/>
              </a:rPr>
              <a:t> Ceramics like alumina and zirconia are used in dental implants and artificial joints due to their biocompatibility and resistance to wear.</a:t>
            </a:r>
          </a:p>
          <a:p>
            <a:pPr marL="742950" lvl="1" indent="-285750" algn="just">
              <a:buFont typeface="+mj-lt"/>
              <a:buAutoNum type="arabicPeriod"/>
            </a:pPr>
            <a:r>
              <a:rPr lang="en-US" b="1" i="0" dirty="0">
                <a:solidFill>
                  <a:srgbClr val="374151"/>
                </a:solidFill>
                <a:effectLst/>
                <a:latin typeface="Söhne"/>
              </a:rPr>
              <a:t>Aerospace:</a:t>
            </a:r>
            <a:r>
              <a:rPr lang="en-US" b="0" i="0" dirty="0">
                <a:solidFill>
                  <a:srgbClr val="374151"/>
                </a:solidFill>
                <a:effectLst/>
                <a:latin typeface="Söhne"/>
              </a:rPr>
              <a:t> Ceramics are used in heat-resistant components, such as thermal protection systems for spacecraft.</a:t>
            </a:r>
          </a:p>
          <a:p>
            <a:pPr marL="742950" lvl="1" indent="-285750" algn="just">
              <a:buFont typeface="+mj-lt"/>
              <a:buAutoNum type="arabicPeriod"/>
            </a:pPr>
            <a:r>
              <a:rPr lang="en-US" b="1" i="0" dirty="0">
                <a:solidFill>
                  <a:srgbClr val="374151"/>
                </a:solidFill>
                <a:effectLst/>
                <a:latin typeface="Söhne"/>
              </a:rPr>
              <a:t>Automotive:</a:t>
            </a:r>
            <a:r>
              <a:rPr lang="en-US" b="0" i="0" dirty="0">
                <a:solidFill>
                  <a:srgbClr val="374151"/>
                </a:solidFill>
                <a:effectLst/>
                <a:latin typeface="Söhne"/>
              </a:rPr>
              <a:t> Ceramics are used in brake systems, engine components, and catalytic converters due to their heat resistance and wear resistance.</a:t>
            </a:r>
          </a:p>
          <a:p>
            <a:pPr marL="0" indent="0" algn="just">
              <a:buNone/>
            </a:pPr>
            <a:r>
              <a:rPr lang="en-US" b="1" i="0" dirty="0">
                <a:solidFill>
                  <a:srgbClr val="374151"/>
                </a:solidFill>
                <a:effectLst/>
                <a:latin typeface="Söhne"/>
              </a:rPr>
              <a:t>4. Common Ceramic Materials:</a:t>
            </a:r>
            <a:endParaRPr lang="en-US" b="0" i="0" dirty="0">
              <a:solidFill>
                <a:srgbClr val="374151"/>
              </a:solidFill>
              <a:effectLst/>
              <a:latin typeface="Söhne"/>
            </a:endParaRPr>
          </a:p>
          <a:p>
            <a:pPr marL="742950" lvl="1" indent="-285750" algn="just">
              <a:buFont typeface="+mj-lt"/>
              <a:buAutoNum type="arabicPeriod"/>
            </a:pPr>
            <a:r>
              <a:rPr lang="en-US" b="1" i="0" dirty="0">
                <a:solidFill>
                  <a:srgbClr val="374151"/>
                </a:solidFill>
                <a:effectLst/>
                <a:latin typeface="Söhne"/>
              </a:rPr>
              <a:t>Alumina (Al2O3):</a:t>
            </a:r>
            <a:r>
              <a:rPr lang="en-US" b="0" i="0" dirty="0">
                <a:solidFill>
                  <a:srgbClr val="374151"/>
                </a:solidFill>
                <a:effectLst/>
                <a:latin typeface="Söhne"/>
              </a:rPr>
              <a:t> Widely used for its high hardness, electrical insulation, and chemical resistance.</a:t>
            </a:r>
          </a:p>
          <a:p>
            <a:pPr marL="742950" lvl="1" indent="-285750" algn="just">
              <a:buFont typeface="+mj-lt"/>
              <a:buAutoNum type="arabicPeriod"/>
            </a:pPr>
            <a:r>
              <a:rPr lang="en-US" b="1" i="0" dirty="0">
                <a:solidFill>
                  <a:srgbClr val="374151"/>
                </a:solidFill>
                <a:effectLst/>
                <a:latin typeface="Söhne"/>
              </a:rPr>
              <a:t>Zirconia (ZrO2):</a:t>
            </a:r>
            <a:r>
              <a:rPr lang="en-US" b="0" i="0" dirty="0">
                <a:solidFill>
                  <a:srgbClr val="374151"/>
                </a:solidFill>
                <a:effectLst/>
                <a:latin typeface="Söhne"/>
              </a:rPr>
              <a:t> Known for its high strength, toughness, and resistance to wear. Used in dental implants and cutting tools.</a:t>
            </a:r>
          </a:p>
          <a:p>
            <a:pPr marL="742950" lvl="1" indent="-285750" algn="just">
              <a:buFont typeface="+mj-lt"/>
              <a:buAutoNum type="arabicPeriod"/>
            </a:pPr>
            <a:r>
              <a:rPr lang="en-US" b="1" i="0" dirty="0">
                <a:solidFill>
                  <a:srgbClr val="374151"/>
                </a:solidFill>
                <a:effectLst/>
                <a:latin typeface="Söhne"/>
              </a:rPr>
              <a:t>Silicon Carbide (</a:t>
            </a:r>
            <a:r>
              <a:rPr lang="en-US" b="1" i="0" dirty="0" err="1">
                <a:solidFill>
                  <a:srgbClr val="374151"/>
                </a:solidFill>
                <a:effectLst/>
                <a:latin typeface="Söhne"/>
              </a:rPr>
              <a:t>SiC</a:t>
            </a:r>
            <a:r>
              <a:rPr lang="en-US" b="1" i="0" dirty="0">
                <a:solidFill>
                  <a:srgbClr val="374151"/>
                </a:solidFill>
                <a:effectLst/>
                <a:latin typeface="Söhne"/>
              </a:rPr>
              <a:t>):</a:t>
            </a:r>
            <a:r>
              <a:rPr lang="en-US" b="0" i="0" dirty="0">
                <a:solidFill>
                  <a:srgbClr val="374151"/>
                </a:solidFill>
                <a:effectLst/>
                <a:latin typeface="Söhne"/>
              </a:rPr>
              <a:t> Exhibits high thermal conductivity, hardness, and resistance to wear. Used in abrasive materials and high-temperature applications.</a:t>
            </a:r>
          </a:p>
          <a:p>
            <a:pPr marL="742950" lvl="1" indent="-285750" algn="just">
              <a:buFont typeface="+mj-lt"/>
              <a:buAutoNum type="arabicPeriod"/>
            </a:pPr>
            <a:r>
              <a:rPr lang="en-US" b="1" i="0" dirty="0">
                <a:solidFill>
                  <a:srgbClr val="374151"/>
                </a:solidFill>
                <a:effectLst/>
                <a:latin typeface="Söhne"/>
              </a:rPr>
              <a:t>Titanium Dioxide (TiO2):</a:t>
            </a:r>
            <a:r>
              <a:rPr lang="en-US" b="0" i="0" dirty="0">
                <a:solidFill>
                  <a:srgbClr val="374151"/>
                </a:solidFill>
                <a:effectLst/>
                <a:latin typeface="Söhne"/>
              </a:rPr>
              <a:t> Used in ceramics for its white color and opacity, common in the production of porcelain and glazes.</a:t>
            </a:r>
          </a:p>
          <a:p>
            <a:endParaRPr lang="en-IN" dirty="0"/>
          </a:p>
        </p:txBody>
      </p:sp>
    </p:spTree>
    <p:extLst>
      <p:ext uri="{BB962C8B-B14F-4D97-AF65-F5344CB8AC3E}">
        <p14:creationId xmlns:p14="http://schemas.microsoft.com/office/powerpoint/2010/main" val="34572987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96C9-8903-AEA3-1C25-A189A25F4D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843B25B-922A-7DD5-F202-F80D2815366D}"/>
              </a:ext>
            </a:extLst>
          </p:cNvPr>
          <p:cNvSpPr>
            <a:spLocks noGrp="1"/>
          </p:cNvSpPr>
          <p:nvPr>
            <p:ph idx="1"/>
          </p:nvPr>
        </p:nvSpPr>
        <p:spPr/>
        <p:txBody>
          <a:bodyPr>
            <a:normAutofit fontScale="92500" lnSpcReduction="10000"/>
          </a:bodyPr>
          <a:lstStyle/>
          <a:p>
            <a:pPr marL="0" indent="0" algn="just">
              <a:buNone/>
            </a:pPr>
            <a:r>
              <a:rPr lang="en-US" b="1" i="0" dirty="0">
                <a:solidFill>
                  <a:srgbClr val="374151"/>
                </a:solidFill>
                <a:effectLst/>
                <a:latin typeface="Söhne"/>
              </a:rPr>
              <a:t>5. </a:t>
            </a:r>
            <a:r>
              <a:rPr lang="en-US" sz="2200" b="1" i="0" dirty="0">
                <a:solidFill>
                  <a:srgbClr val="374151"/>
                </a:solidFill>
                <a:effectLst/>
                <a:latin typeface="Söhne"/>
              </a:rPr>
              <a:t>Processing Techniques:</a:t>
            </a:r>
            <a:endParaRPr lang="en-US" sz="2200" b="0" i="0" dirty="0">
              <a:solidFill>
                <a:srgbClr val="374151"/>
              </a:solidFill>
              <a:effectLst/>
              <a:latin typeface="Söhne"/>
            </a:endParaRPr>
          </a:p>
          <a:p>
            <a:pPr marL="742950" lvl="1" indent="-285750" algn="just">
              <a:buFont typeface="+mj-lt"/>
              <a:buAutoNum type="arabicPeriod"/>
            </a:pPr>
            <a:r>
              <a:rPr lang="en-US" sz="2200" b="1" i="0" dirty="0">
                <a:solidFill>
                  <a:srgbClr val="374151"/>
                </a:solidFill>
                <a:effectLst/>
                <a:latin typeface="Söhne"/>
              </a:rPr>
              <a:t>Sintering:</a:t>
            </a:r>
            <a:r>
              <a:rPr lang="en-US" sz="2200" b="0" i="0" dirty="0">
                <a:solidFill>
                  <a:srgbClr val="374151"/>
                </a:solidFill>
                <a:effectLst/>
                <a:latin typeface="Söhne"/>
              </a:rPr>
              <a:t> The process of compacting and forming a solid mass of material by heat or pressure without melting it to the point of liquefaction.</a:t>
            </a:r>
          </a:p>
          <a:p>
            <a:pPr marL="742950" lvl="1" indent="-285750" algn="just">
              <a:buFont typeface="+mj-lt"/>
              <a:buAutoNum type="arabicPeriod"/>
            </a:pPr>
            <a:r>
              <a:rPr lang="en-US" sz="2200" b="1" i="0" dirty="0">
                <a:solidFill>
                  <a:srgbClr val="374151"/>
                </a:solidFill>
                <a:effectLst/>
                <a:latin typeface="Söhne"/>
              </a:rPr>
              <a:t>Ceramic Coating:</a:t>
            </a:r>
            <a:r>
              <a:rPr lang="en-US" sz="2200" b="0" i="0" dirty="0">
                <a:solidFill>
                  <a:srgbClr val="374151"/>
                </a:solidFill>
                <a:effectLst/>
                <a:latin typeface="Söhne"/>
              </a:rPr>
              <a:t> Applying thin ceramic layers to the surface of a substrate for enhanced properties like hardness, wear resistance, and corrosion resistance.</a:t>
            </a:r>
          </a:p>
          <a:p>
            <a:pPr marL="0" indent="0" algn="just">
              <a:buNone/>
            </a:pPr>
            <a:r>
              <a:rPr lang="en-US" sz="2200" b="1" i="0" dirty="0">
                <a:solidFill>
                  <a:srgbClr val="374151"/>
                </a:solidFill>
                <a:effectLst/>
                <a:latin typeface="Söhne"/>
              </a:rPr>
              <a:t>6. Challenges:</a:t>
            </a:r>
            <a:endParaRPr lang="en-US" sz="2200" b="0" i="0" dirty="0">
              <a:solidFill>
                <a:srgbClr val="374151"/>
              </a:solidFill>
              <a:effectLst/>
              <a:latin typeface="Söhne"/>
            </a:endParaRPr>
          </a:p>
          <a:p>
            <a:pPr marL="742950" lvl="1" indent="-285750" algn="just">
              <a:buFont typeface="+mj-lt"/>
              <a:buAutoNum type="arabicPeriod"/>
            </a:pPr>
            <a:r>
              <a:rPr lang="en-US" sz="2200" b="1" i="0" dirty="0">
                <a:solidFill>
                  <a:srgbClr val="374151"/>
                </a:solidFill>
                <a:effectLst/>
                <a:latin typeface="Söhne"/>
              </a:rPr>
              <a:t>Brittleness:</a:t>
            </a:r>
            <a:r>
              <a:rPr lang="en-US" sz="2200" b="0" i="0" dirty="0">
                <a:solidFill>
                  <a:srgbClr val="374151"/>
                </a:solidFill>
                <a:effectLst/>
                <a:latin typeface="Söhne"/>
              </a:rPr>
              <a:t> Ceramics can be brittle, leading to challenges in manufacturing and handling.</a:t>
            </a:r>
          </a:p>
          <a:p>
            <a:pPr marL="742950" lvl="1" indent="-285750" algn="just">
              <a:buFont typeface="+mj-lt"/>
              <a:buAutoNum type="arabicPeriod"/>
            </a:pPr>
            <a:r>
              <a:rPr lang="en-US" sz="2200" b="1" i="0" dirty="0">
                <a:solidFill>
                  <a:srgbClr val="374151"/>
                </a:solidFill>
                <a:effectLst/>
                <a:latin typeface="Söhne"/>
              </a:rPr>
              <a:t>Processing Complexity:</a:t>
            </a:r>
            <a:r>
              <a:rPr lang="en-US" sz="2200" b="0" i="0" dirty="0">
                <a:solidFill>
                  <a:srgbClr val="374151"/>
                </a:solidFill>
                <a:effectLst/>
                <a:latin typeface="Söhne"/>
              </a:rPr>
              <a:t> Some advanced ceramics require precise processing techniques, adding to the overall cost.</a:t>
            </a:r>
          </a:p>
          <a:p>
            <a:pPr marL="742950" lvl="1" indent="-285750" algn="just">
              <a:buFont typeface="+mj-lt"/>
              <a:buAutoNum type="arabicPeriod"/>
            </a:pPr>
            <a:r>
              <a:rPr lang="en-US" sz="2200" b="1" i="0" dirty="0">
                <a:solidFill>
                  <a:srgbClr val="374151"/>
                </a:solidFill>
                <a:effectLst/>
                <a:latin typeface="Söhne"/>
              </a:rPr>
              <a:t>Limited Ductility:</a:t>
            </a:r>
            <a:r>
              <a:rPr lang="en-US" sz="2200" b="0" i="0" dirty="0">
                <a:solidFill>
                  <a:srgbClr val="374151"/>
                </a:solidFill>
                <a:effectLst/>
                <a:latin typeface="Söhne"/>
              </a:rPr>
              <a:t> Ceramics generally have low ductility, limiting their use in applications requiring deformation.</a:t>
            </a:r>
          </a:p>
          <a:p>
            <a:endParaRPr lang="en-IN" dirty="0"/>
          </a:p>
        </p:txBody>
      </p:sp>
    </p:spTree>
    <p:extLst>
      <p:ext uri="{BB962C8B-B14F-4D97-AF65-F5344CB8AC3E}">
        <p14:creationId xmlns:p14="http://schemas.microsoft.com/office/powerpoint/2010/main" val="10686277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F899-4103-128C-0F4F-8433CE2DD9B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A4F598-FEEC-75B2-91C4-FB2B999F8B2A}"/>
              </a:ext>
            </a:extLst>
          </p:cNvPr>
          <p:cNvSpPr>
            <a:spLocks noGrp="1"/>
          </p:cNvSpPr>
          <p:nvPr>
            <p:ph idx="1"/>
          </p:nvPr>
        </p:nvSpPr>
        <p:spPr/>
        <p:txBody>
          <a:bodyPr>
            <a:normAutofit lnSpcReduction="10000"/>
          </a:bodyPr>
          <a:lstStyle/>
          <a:p>
            <a:pPr marL="0" indent="0" algn="just">
              <a:lnSpc>
                <a:spcPct val="60000"/>
              </a:lnSpc>
              <a:buNone/>
            </a:pPr>
            <a:r>
              <a:rPr lang="en-US" sz="2000" b="1" u="sng" dirty="0">
                <a:solidFill>
                  <a:srgbClr val="374151"/>
                </a:solidFill>
                <a:latin typeface="Times New Roman" panose="02020603050405020304" pitchFamily="18" charset="0"/>
                <a:cs typeface="Times New Roman" panose="02020603050405020304" pitchFamily="18" charset="0"/>
              </a:rPr>
              <a:t>Composite Materials :</a:t>
            </a:r>
          </a:p>
          <a:p>
            <a:pPr marL="0" indent="0" algn="just">
              <a:lnSpc>
                <a:spcPct val="60000"/>
              </a:lnSpc>
              <a:buNone/>
            </a:pPr>
            <a:endParaRPr lang="en-US" sz="2000" b="1" u="sng" dirty="0">
              <a:solidFill>
                <a:srgbClr val="374151"/>
              </a:solidFill>
              <a:latin typeface="Times New Roman" panose="02020603050405020304" pitchFamily="18" charset="0"/>
              <a:cs typeface="Times New Roman" panose="02020603050405020304" pitchFamily="18" charset="0"/>
            </a:endParaRPr>
          </a:p>
          <a:p>
            <a:pPr marL="0" indent="0" algn="just">
              <a:lnSpc>
                <a:spcPct val="60000"/>
              </a:lnSpc>
              <a:buNone/>
            </a:pPr>
            <a:r>
              <a:rPr lang="en-US" sz="2000" b="0" i="0" dirty="0">
                <a:solidFill>
                  <a:srgbClr val="374151"/>
                </a:solidFill>
                <a:effectLst/>
                <a:latin typeface="Times New Roman" panose="02020603050405020304" pitchFamily="18" charset="0"/>
                <a:cs typeface="Times New Roman" panose="02020603050405020304" pitchFamily="18" charset="0"/>
              </a:rPr>
              <a:t>Composite materials are engineered materials made from two or more constituent materials with significantly different physical or chemical properties that, when combined, produce a material with characteristics different from the individual components. The goal of using composite materials is often to achieve a combination of desirable properties such as strength, stiffness, lightness, and durability that may not be achievable with traditional materials like metals, ceramics, or polymers alone.</a:t>
            </a:r>
          </a:p>
          <a:p>
            <a:pPr marL="0" indent="0" algn="just">
              <a:lnSpc>
                <a:spcPct val="60000"/>
              </a:lnSpc>
              <a:buNone/>
            </a:pPr>
            <a:endParaRPr lang="en-US" sz="2000" u="sng" dirty="0">
              <a:solidFill>
                <a:srgbClr val="374151"/>
              </a:solidFill>
              <a:latin typeface="Times New Roman" panose="02020603050405020304" pitchFamily="18" charset="0"/>
              <a:cs typeface="Times New Roman" panose="02020603050405020304" pitchFamily="18" charset="0"/>
            </a:endParaRPr>
          </a:p>
          <a:p>
            <a:pPr algn="l">
              <a:buFont typeface="+mj-lt"/>
              <a:buAutoNum type="arabicPeriod"/>
            </a:pPr>
            <a:r>
              <a:rPr lang="en-US" sz="2000" b="1" i="0" dirty="0">
                <a:solidFill>
                  <a:srgbClr val="374151"/>
                </a:solidFill>
                <a:effectLst/>
                <a:latin typeface="Times New Roman" panose="02020603050405020304" pitchFamily="18" charset="0"/>
                <a:cs typeface="Times New Roman" panose="02020603050405020304" pitchFamily="18" charset="0"/>
              </a:rPr>
              <a:t>Matrix Material:</a:t>
            </a:r>
            <a:r>
              <a:rPr lang="en-US" sz="2000" b="0" i="0" dirty="0">
                <a:solidFill>
                  <a:srgbClr val="374151"/>
                </a:solidFill>
                <a:effectLst/>
                <a:latin typeface="Times New Roman" panose="02020603050405020304" pitchFamily="18" charset="0"/>
                <a:cs typeface="Times New Roman" panose="02020603050405020304" pitchFamily="18" charset="0"/>
              </a:rPr>
              <a:t> This is the material that surrounds and binds together the reinforcement materials. It is usually a polymer, metal, or ceramic. The matrix holds the reinforcement materials in place and transfers loads between them.</a:t>
            </a:r>
          </a:p>
          <a:p>
            <a:pPr algn="l">
              <a:buFont typeface="+mj-lt"/>
              <a:buAutoNum type="arabicPeriod"/>
            </a:pPr>
            <a:r>
              <a:rPr lang="en-US" sz="2000" b="1" i="0" dirty="0">
                <a:solidFill>
                  <a:srgbClr val="374151"/>
                </a:solidFill>
                <a:effectLst/>
                <a:latin typeface="Times New Roman" panose="02020603050405020304" pitchFamily="18" charset="0"/>
                <a:cs typeface="Times New Roman" panose="02020603050405020304" pitchFamily="18" charset="0"/>
              </a:rPr>
              <a:t>Reinforcement Material:</a:t>
            </a:r>
            <a:r>
              <a:rPr lang="en-US" sz="2000" b="0" i="0" dirty="0">
                <a:solidFill>
                  <a:srgbClr val="374151"/>
                </a:solidFill>
                <a:effectLst/>
                <a:latin typeface="Times New Roman" panose="02020603050405020304" pitchFamily="18" charset="0"/>
                <a:cs typeface="Times New Roman" panose="02020603050405020304" pitchFamily="18" charset="0"/>
              </a:rPr>
              <a:t> This material provides strength and stiffness to the composite. It is typically in the form of fibers, particles, or sheets. Common reinforcement materials include carbon fibers, glass fibers, aramid fibers, and various types of particles.</a:t>
            </a:r>
          </a:p>
          <a:p>
            <a:pPr marL="0" indent="0" algn="just">
              <a:lnSpc>
                <a:spcPct val="60000"/>
              </a:lnSpc>
              <a:buNone/>
            </a:pPr>
            <a:endParaRPr lang="en-IN" sz="1600" b="1" u="sng" dirty="0">
              <a:solidFill>
                <a:srgbClr val="37415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04924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14C1-2399-2474-B0D5-187466380E6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1158139-2CC9-E179-E068-41F5D67E76F2}"/>
              </a:ext>
            </a:extLst>
          </p:cNvPr>
          <p:cNvSpPr>
            <a:spLocks noGrp="1"/>
          </p:cNvSpPr>
          <p:nvPr>
            <p:ph idx="1"/>
          </p:nvPr>
        </p:nvSpPr>
        <p:spPr/>
        <p:txBody>
          <a:bodyPr>
            <a:normAutofit fontScale="62500" lnSpcReduction="20000"/>
          </a:bodyPr>
          <a:lstStyle/>
          <a:p>
            <a:pPr marL="0" indent="0" algn="just">
              <a:buNone/>
            </a:pPr>
            <a:r>
              <a:rPr lang="en-US" b="0" i="0" dirty="0">
                <a:solidFill>
                  <a:srgbClr val="374151"/>
                </a:solidFill>
                <a:effectLst/>
                <a:latin typeface="Times New Roman" panose="02020603050405020304" pitchFamily="18" charset="0"/>
                <a:cs typeface="Times New Roman" panose="02020603050405020304" pitchFamily="18" charset="0"/>
              </a:rPr>
              <a:t>Common types of composite materials include:</a:t>
            </a:r>
          </a:p>
          <a:p>
            <a:pPr algn="just">
              <a:buFont typeface="+mj-lt"/>
              <a:buAutoNum type="arabicPeriod"/>
            </a:pPr>
            <a:r>
              <a:rPr lang="en-US" b="1" i="0" dirty="0">
                <a:solidFill>
                  <a:srgbClr val="374151"/>
                </a:solidFill>
                <a:effectLst/>
                <a:latin typeface="Times New Roman" panose="02020603050405020304" pitchFamily="18" charset="0"/>
                <a:cs typeface="Times New Roman" panose="02020603050405020304" pitchFamily="18" charset="0"/>
              </a:rPr>
              <a:t>Fiber-Reinforced Composites:</a:t>
            </a: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2600" b="1" i="0" dirty="0">
                <a:solidFill>
                  <a:srgbClr val="374151"/>
                </a:solidFill>
                <a:effectLst/>
                <a:latin typeface="Times New Roman" panose="02020603050405020304" pitchFamily="18" charset="0"/>
                <a:cs typeface="Times New Roman" panose="02020603050405020304" pitchFamily="18" charset="0"/>
              </a:rPr>
              <a:t>Carbon Fiber Reinforced Polymer (CFRP):</a:t>
            </a:r>
            <a:r>
              <a:rPr lang="en-US" sz="2600" b="0" i="0" dirty="0">
                <a:solidFill>
                  <a:srgbClr val="374151"/>
                </a:solidFill>
                <a:effectLst/>
                <a:latin typeface="Times New Roman" panose="02020603050405020304" pitchFamily="18" charset="0"/>
                <a:cs typeface="Times New Roman" panose="02020603050405020304" pitchFamily="18" charset="0"/>
              </a:rPr>
              <a:t> Combining carbon fibers with a polymer matrix results in a lightweight and high-strength material used in aerospace, automotive, and sporting goods.</a:t>
            </a:r>
          </a:p>
          <a:p>
            <a:pPr marL="742950" lvl="1" indent="-285750" algn="just">
              <a:buFont typeface="+mj-lt"/>
              <a:buAutoNum type="arabicPeriod"/>
            </a:pPr>
            <a:r>
              <a:rPr lang="en-US" sz="2600" b="1" i="0" dirty="0">
                <a:solidFill>
                  <a:srgbClr val="374151"/>
                </a:solidFill>
                <a:effectLst/>
                <a:latin typeface="Times New Roman" panose="02020603050405020304" pitchFamily="18" charset="0"/>
                <a:cs typeface="Times New Roman" panose="02020603050405020304" pitchFamily="18" charset="0"/>
              </a:rPr>
              <a:t>Glass Fiber Reinforced Polymer (GFRP):</a:t>
            </a:r>
            <a:r>
              <a:rPr lang="en-US" sz="2600" b="0" i="0" dirty="0">
                <a:solidFill>
                  <a:srgbClr val="374151"/>
                </a:solidFill>
                <a:effectLst/>
                <a:latin typeface="Times New Roman" panose="02020603050405020304" pitchFamily="18" charset="0"/>
                <a:cs typeface="Times New Roman" panose="02020603050405020304" pitchFamily="18" charset="0"/>
              </a:rPr>
              <a:t> Glass fibers combined with a polymer matrix create a material that is strong, relatively inexpensive, and corrosion-resistant.</a:t>
            </a:r>
          </a:p>
          <a:p>
            <a:pPr algn="just">
              <a:buFont typeface="+mj-lt"/>
              <a:buAutoNum type="arabicPeriod"/>
            </a:pPr>
            <a:r>
              <a:rPr lang="en-US" b="1" i="0" dirty="0">
                <a:solidFill>
                  <a:srgbClr val="374151"/>
                </a:solidFill>
                <a:effectLst/>
                <a:latin typeface="Times New Roman" panose="02020603050405020304" pitchFamily="18" charset="0"/>
                <a:cs typeface="Times New Roman" panose="02020603050405020304" pitchFamily="18" charset="0"/>
              </a:rPr>
              <a:t>Particle-Reinforced Composites:</a:t>
            </a: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2600" b="1" i="0" dirty="0">
                <a:solidFill>
                  <a:srgbClr val="374151"/>
                </a:solidFill>
                <a:effectLst/>
                <a:latin typeface="Times New Roman" panose="02020603050405020304" pitchFamily="18" charset="0"/>
                <a:cs typeface="Times New Roman" panose="02020603050405020304" pitchFamily="18" charset="0"/>
              </a:rPr>
              <a:t>Metal Matrix Composites (MMC):</a:t>
            </a:r>
            <a:r>
              <a:rPr lang="en-US" sz="2600" b="0" i="0" dirty="0">
                <a:solidFill>
                  <a:srgbClr val="374151"/>
                </a:solidFill>
                <a:effectLst/>
                <a:latin typeface="Times New Roman" panose="02020603050405020304" pitchFamily="18" charset="0"/>
                <a:cs typeface="Times New Roman" panose="02020603050405020304" pitchFamily="18" charset="0"/>
              </a:rPr>
              <a:t> Metal matrices reinforced with ceramic particles or fibers to improve properties like strength, wear resistance, and thermal stability.</a:t>
            </a:r>
          </a:p>
          <a:p>
            <a:pPr marL="742950" lvl="1" indent="-285750" algn="just">
              <a:buFont typeface="+mj-lt"/>
              <a:buAutoNum type="arabicPeriod"/>
            </a:pPr>
            <a:r>
              <a:rPr lang="en-US" sz="2600" b="1" i="0" dirty="0">
                <a:solidFill>
                  <a:srgbClr val="374151"/>
                </a:solidFill>
                <a:effectLst/>
                <a:latin typeface="Times New Roman" panose="02020603050405020304" pitchFamily="18" charset="0"/>
                <a:cs typeface="Times New Roman" panose="02020603050405020304" pitchFamily="18" charset="0"/>
              </a:rPr>
              <a:t>Polymer Matrix Composites (PMC):</a:t>
            </a:r>
            <a:r>
              <a:rPr lang="en-US" sz="2600" b="0" i="0" dirty="0">
                <a:solidFill>
                  <a:srgbClr val="374151"/>
                </a:solidFill>
                <a:effectLst/>
                <a:latin typeface="Times New Roman" panose="02020603050405020304" pitchFamily="18" charset="0"/>
                <a:cs typeface="Times New Roman" panose="02020603050405020304" pitchFamily="18" charset="0"/>
              </a:rPr>
              <a:t> Polymer matrices reinforced with various particles or fibers to enhance mechanical properties.</a:t>
            </a:r>
          </a:p>
          <a:p>
            <a:pPr algn="just">
              <a:buFont typeface="+mj-lt"/>
              <a:buAutoNum type="arabicPeriod"/>
            </a:pPr>
            <a:r>
              <a:rPr lang="en-US" b="1" i="0" dirty="0">
                <a:solidFill>
                  <a:srgbClr val="374151"/>
                </a:solidFill>
                <a:effectLst/>
                <a:latin typeface="Times New Roman" panose="02020603050405020304" pitchFamily="18" charset="0"/>
                <a:cs typeface="Times New Roman" panose="02020603050405020304" pitchFamily="18" charset="0"/>
              </a:rPr>
              <a:t>Laminates:</a:t>
            </a: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2600" b="1" i="0" dirty="0">
                <a:solidFill>
                  <a:srgbClr val="374151"/>
                </a:solidFill>
                <a:effectLst/>
                <a:latin typeface="Times New Roman" panose="02020603050405020304" pitchFamily="18" charset="0"/>
                <a:cs typeface="Times New Roman" panose="02020603050405020304" pitchFamily="18" charset="0"/>
              </a:rPr>
              <a:t>Fiber-Reinforced Laminates:</a:t>
            </a:r>
            <a:r>
              <a:rPr lang="en-US" sz="2600" b="0" i="0" dirty="0">
                <a:solidFill>
                  <a:srgbClr val="374151"/>
                </a:solidFill>
                <a:effectLst/>
                <a:latin typeface="Times New Roman" panose="02020603050405020304" pitchFamily="18" charset="0"/>
                <a:cs typeface="Times New Roman" panose="02020603050405020304" pitchFamily="18" charset="0"/>
              </a:rPr>
              <a:t> Layers of fiber-reinforced materials are stacked and bonded together to create a laminate. This is common in structures like composite aircraft components and sporting goods.</a:t>
            </a:r>
          </a:p>
          <a:p>
            <a:pPr algn="just">
              <a:buFont typeface="+mj-lt"/>
              <a:buAutoNum type="arabicPeriod"/>
            </a:pPr>
            <a:r>
              <a:rPr lang="en-US" b="1" i="0" dirty="0">
                <a:solidFill>
                  <a:srgbClr val="374151"/>
                </a:solidFill>
                <a:effectLst/>
                <a:latin typeface="Times New Roman" panose="02020603050405020304" pitchFamily="18" charset="0"/>
                <a:cs typeface="Times New Roman" panose="02020603050405020304" pitchFamily="18" charset="0"/>
              </a:rPr>
              <a:t>Natural Fiber Composites:</a:t>
            </a: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2600" b="1" i="0" dirty="0" err="1">
                <a:solidFill>
                  <a:srgbClr val="374151"/>
                </a:solidFill>
                <a:effectLst/>
                <a:latin typeface="Times New Roman" panose="02020603050405020304" pitchFamily="18" charset="0"/>
                <a:cs typeface="Times New Roman" panose="02020603050405020304" pitchFamily="18" charset="0"/>
              </a:rPr>
              <a:t>Biocomposites</a:t>
            </a:r>
            <a:r>
              <a:rPr lang="en-US" sz="2600" b="1" i="0" dirty="0">
                <a:solidFill>
                  <a:srgbClr val="374151"/>
                </a:solidFill>
                <a:effectLst/>
                <a:latin typeface="Times New Roman" panose="02020603050405020304" pitchFamily="18" charset="0"/>
                <a:cs typeface="Times New Roman" panose="02020603050405020304" pitchFamily="18" charset="0"/>
              </a:rPr>
              <a:t>:</a:t>
            </a:r>
            <a:r>
              <a:rPr lang="en-US" sz="2600" b="0" i="0" dirty="0">
                <a:solidFill>
                  <a:srgbClr val="374151"/>
                </a:solidFill>
                <a:effectLst/>
                <a:latin typeface="Times New Roman" panose="02020603050405020304" pitchFamily="18" charset="0"/>
                <a:cs typeface="Times New Roman" panose="02020603050405020304" pitchFamily="18" charset="0"/>
              </a:rPr>
              <a:t> Use of natural fibers like flax, hemp, or jute in combination with a polymer matrix to create more environmentally friendly materials.</a:t>
            </a:r>
          </a:p>
          <a:p>
            <a:endParaRPr lang="en-IN" dirty="0"/>
          </a:p>
        </p:txBody>
      </p:sp>
    </p:spTree>
    <p:extLst>
      <p:ext uri="{BB962C8B-B14F-4D97-AF65-F5344CB8AC3E}">
        <p14:creationId xmlns:p14="http://schemas.microsoft.com/office/powerpoint/2010/main" val="2674941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a:t>Introduction</a:t>
            </a:r>
          </a:p>
        </p:txBody>
      </p:sp>
      <p:sp>
        <p:nvSpPr>
          <p:cNvPr id="3" name="Content Placeholder 2"/>
          <p:cNvSpPr>
            <a:spLocks noGrp="1"/>
          </p:cNvSpPr>
          <p:nvPr>
            <p:ph idx="1"/>
          </p:nvPr>
        </p:nvSpPr>
        <p:spPr/>
        <p:txBody>
          <a:bodyPr>
            <a:normAutofit/>
          </a:bodyPr>
          <a:lstStyle/>
          <a:p>
            <a:pPr algn="just"/>
            <a:r>
              <a:rPr lang="en-US" b="1" dirty="0">
                <a:latin typeface="Times New Roman" pitchFamily="18" charset="0"/>
                <a:cs typeface="Times New Roman" pitchFamily="18" charset="0"/>
              </a:rPr>
              <a:t>Materials: </a:t>
            </a:r>
            <a:r>
              <a:rPr lang="en-US" dirty="0">
                <a:latin typeface="Times New Roman" pitchFamily="18" charset="0"/>
                <a:cs typeface="Times New Roman" pitchFamily="18" charset="0"/>
              </a:rPr>
              <a:t>Substances from which something is composed or made.</a:t>
            </a:r>
          </a:p>
          <a:p>
            <a:pPr algn="just"/>
            <a:endParaRPr lang="en-US" b="1" dirty="0"/>
          </a:p>
          <a:p>
            <a:pPr algn="just"/>
            <a:r>
              <a:rPr lang="en-US" b="1" dirty="0">
                <a:latin typeface="Times New Roman" pitchFamily="18" charset="0"/>
                <a:cs typeface="Times New Roman" pitchFamily="18" charset="0"/>
              </a:rPr>
              <a:t>Material Science: </a:t>
            </a:r>
            <a:r>
              <a:rPr lang="en-US" dirty="0">
                <a:latin typeface="Times New Roman" pitchFamily="18" charset="0"/>
                <a:cs typeface="Times New Roman" pitchFamily="18" charset="0"/>
              </a:rPr>
              <a:t>The discipline of investigating the relationships that exist between the structures and properties of materials.</a:t>
            </a:r>
          </a:p>
          <a:p>
            <a:pPr algn="just"/>
            <a:endParaRPr lang="en-US" b="1" dirty="0">
              <a:latin typeface="Times New Roman" pitchFamily="18" charset="0"/>
              <a:cs typeface="Times New Roman" pitchFamily="18" charset="0"/>
            </a:endParaRPr>
          </a:p>
          <a:p>
            <a:pPr algn="just"/>
            <a:r>
              <a:rPr lang="en-US" b="1" dirty="0">
                <a:latin typeface="Times New Roman" pitchFamily="18" charset="0"/>
                <a:cs typeface="Times New Roman" pitchFamily="18" charset="0"/>
              </a:rPr>
              <a:t>Engineering Materials: </a:t>
            </a:r>
            <a:r>
              <a:rPr lang="en-US" dirty="0">
                <a:latin typeface="Times New Roman" pitchFamily="18" charset="0"/>
                <a:cs typeface="Times New Roman" pitchFamily="18" charset="0"/>
              </a:rPr>
              <a:t>Materials we use to build your material world: Appliances, bridges, devices, electricity system, machines, roads, tools, furniture, etc…</a:t>
            </a:r>
          </a:p>
          <a:p>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FB9BF-9FC0-1258-AAED-A11F612FF57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FD8FC0E-A70B-5BEA-3239-DC01A1CB0FC8}"/>
              </a:ext>
            </a:extLst>
          </p:cNvPr>
          <p:cNvSpPr>
            <a:spLocks noGrp="1"/>
          </p:cNvSpPr>
          <p:nvPr>
            <p:ph idx="1"/>
          </p:nvPr>
        </p:nvSpPr>
        <p:spPr/>
        <p:txBody>
          <a:bodyPr>
            <a:normAutofit lnSpcReduction="10000"/>
          </a:bodyPr>
          <a:lstStyle/>
          <a:p>
            <a:pPr marL="0" indent="0" algn="just">
              <a:lnSpc>
                <a:spcPct val="60000"/>
              </a:lnSpc>
              <a:buNone/>
            </a:pPr>
            <a:r>
              <a:rPr lang="en-US" sz="2000" b="1" u="sng" dirty="0">
                <a:solidFill>
                  <a:srgbClr val="374151"/>
                </a:solidFill>
                <a:latin typeface="Times New Roman" panose="02020603050405020304" pitchFamily="18" charset="0"/>
                <a:cs typeface="Times New Roman" panose="02020603050405020304" pitchFamily="18" charset="0"/>
              </a:rPr>
              <a:t>Semiconductor Materials :</a:t>
            </a:r>
          </a:p>
          <a:p>
            <a:pPr marL="0" indent="0" algn="just">
              <a:lnSpc>
                <a:spcPct val="60000"/>
              </a:lnSpc>
              <a:buNone/>
            </a:pPr>
            <a:r>
              <a:rPr lang="en-US" sz="1600" b="0" i="0" dirty="0">
                <a:solidFill>
                  <a:srgbClr val="374151"/>
                </a:solidFill>
                <a:effectLst/>
                <a:latin typeface="Söhne"/>
              </a:rPr>
              <a:t>Semiconductor materials are crucial components in the fabrication of electronic devices, serving as the foundation for the construction of integrated circuits (ICs) and other electronic components. These materials possess unique electrical properties that make them suitable for controlling and manipulating the flow of electrical current. Here are some key semiconductor materials:</a:t>
            </a:r>
          </a:p>
          <a:p>
            <a:pPr algn="just">
              <a:buFont typeface="+mj-lt"/>
              <a:buAutoNum type="arabicPeriod"/>
            </a:pPr>
            <a:r>
              <a:rPr lang="en-US" sz="1400" b="1" i="0" dirty="0">
                <a:solidFill>
                  <a:srgbClr val="374151"/>
                </a:solidFill>
                <a:effectLst/>
                <a:latin typeface="Söhne"/>
              </a:rPr>
              <a:t>Silicon (Si):</a:t>
            </a:r>
            <a:r>
              <a:rPr lang="en-US" sz="1400" b="0" i="0" dirty="0">
                <a:solidFill>
                  <a:srgbClr val="374151"/>
                </a:solidFill>
                <a:effectLst/>
                <a:latin typeface="Söhne"/>
              </a:rPr>
              <a:t> Silicon is the most widely used semiconductor material. It is abundant, has excellent semiconductor properties, and forms the basis of most modern electronic devices. Silicon wafers are commonly used as the substrate for manufacturing integrated circuits.</a:t>
            </a:r>
          </a:p>
          <a:p>
            <a:pPr algn="just">
              <a:buFont typeface="+mj-lt"/>
              <a:buAutoNum type="arabicPeriod"/>
            </a:pPr>
            <a:r>
              <a:rPr lang="en-US" sz="1400" b="1" i="0" dirty="0">
                <a:solidFill>
                  <a:srgbClr val="374151"/>
                </a:solidFill>
                <a:effectLst/>
                <a:latin typeface="Söhne"/>
              </a:rPr>
              <a:t>Germanium (Ge):</a:t>
            </a:r>
            <a:r>
              <a:rPr lang="en-US" sz="1400" b="0" i="0" dirty="0">
                <a:solidFill>
                  <a:srgbClr val="374151"/>
                </a:solidFill>
                <a:effectLst/>
                <a:latin typeface="Söhne"/>
              </a:rPr>
              <a:t> Germanium was one of the first semiconductor materials used in the early days of electronics. It has some advantages, but silicon eventually became more popular due to its better thermal stability and manufacturing characteristics. Germanium is still used in some niche applications.</a:t>
            </a:r>
          </a:p>
          <a:p>
            <a:pPr algn="just">
              <a:buFont typeface="+mj-lt"/>
              <a:buAutoNum type="arabicPeriod"/>
            </a:pPr>
            <a:r>
              <a:rPr lang="en-US" sz="1400" b="1" i="0" dirty="0">
                <a:solidFill>
                  <a:srgbClr val="374151"/>
                </a:solidFill>
                <a:effectLst/>
                <a:latin typeface="Söhne"/>
              </a:rPr>
              <a:t>Gallium (Ga) and Arsenic (As):</a:t>
            </a:r>
            <a:r>
              <a:rPr lang="en-US" sz="1400" b="0" i="0" dirty="0">
                <a:solidFill>
                  <a:srgbClr val="374151"/>
                </a:solidFill>
                <a:effectLst/>
                <a:latin typeface="Söhne"/>
              </a:rPr>
              <a:t> Gallium arsenide (GaAs) is a compound semiconductor with unique properties that make it suitable for high-frequency applications, such as in microwave devices and certain types of transistors.</a:t>
            </a:r>
          </a:p>
          <a:p>
            <a:pPr algn="just">
              <a:buFont typeface="+mj-lt"/>
              <a:buAutoNum type="arabicPeriod"/>
            </a:pPr>
            <a:r>
              <a:rPr lang="en-US" sz="1400" b="1" i="0" dirty="0">
                <a:solidFill>
                  <a:srgbClr val="374151"/>
                </a:solidFill>
                <a:effectLst/>
                <a:latin typeface="Söhne"/>
              </a:rPr>
              <a:t>Gallium Nitride (</a:t>
            </a:r>
            <a:r>
              <a:rPr lang="en-US" sz="1400" b="1" i="0" dirty="0" err="1">
                <a:solidFill>
                  <a:srgbClr val="374151"/>
                </a:solidFill>
                <a:effectLst/>
                <a:latin typeface="Söhne"/>
              </a:rPr>
              <a:t>GaN</a:t>
            </a:r>
            <a:r>
              <a:rPr lang="en-US" sz="1400" b="1" i="0" dirty="0">
                <a:solidFill>
                  <a:srgbClr val="374151"/>
                </a:solidFill>
                <a:effectLst/>
                <a:latin typeface="Söhne"/>
              </a:rPr>
              <a:t>):</a:t>
            </a:r>
            <a:r>
              <a:rPr lang="en-US" sz="1400" b="0" i="0" dirty="0">
                <a:solidFill>
                  <a:srgbClr val="374151"/>
                </a:solidFill>
                <a:effectLst/>
                <a:latin typeface="Söhne"/>
              </a:rPr>
              <a:t> Gallium nitride is a wide-bandgap semiconductor material used in the production of high-power and high-frequency devices. It is commonly found in applications such as LEDs, power amplifiers, and RF devices.</a:t>
            </a:r>
          </a:p>
          <a:p>
            <a:pPr algn="just">
              <a:buFont typeface="+mj-lt"/>
              <a:buAutoNum type="arabicPeriod"/>
            </a:pPr>
            <a:r>
              <a:rPr lang="en-US" sz="1400" b="1" i="0" dirty="0">
                <a:solidFill>
                  <a:srgbClr val="374151"/>
                </a:solidFill>
                <a:effectLst/>
                <a:latin typeface="Söhne"/>
              </a:rPr>
              <a:t>Indium Phosphide (</a:t>
            </a:r>
            <a:r>
              <a:rPr lang="en-US" sz="1400" b="1" i="0" dirty="0" err="1">
                <a:solidFill>
                  <a:srgbClr val="374151"/>
                </a:solidFill>
                <a:effectLst/>
                <a:latin typeface="Söhne"/>
              </a:rPr>
              <a:t>InP</a:t>
            </a:r>
            <a:r>
              <a:rPr lang="en-US" sz="1400" b="1" i="0" dirty="0">
                <a:solidFill>
                  <a:srgbClr val="374151"/>
                </a:solidFill>
                <a:effectLst/>
                <a:latin typeface="Söhne"/>
              </a:rPr>
              <a:t>):</a:t>
            </a:r>
            <a:r>
              <a:rPr lang="en-US" sz="1400" b="0" i="0" dirty="0">
                <a:solidFill>
                  <a:srgbClr val="374151"/>
                </a:solidFill>
                <a:effectLst/>
                <a:latin typeface="Söhne"/>
              </a:rPr>
              <a:t> </a:t>
            </a:r>
            <a:r>
              <a:rPr lang="en-US" sz="1400" b="0" i="0" dirty="0" err="1">
                <a:solidFill>
                  <a:srgbClr val="374151"/>
                </a:solidFill>
                <a:effectLst/>
                <a:latin typeface="Söhne"/>
              </a:rPr>
              <a:t>InP</a:t>
            </a:r>
            <a:r>
              <a:rPr lang="en-US" sz="1400" b="0" i="0" dirty="0">
                <a:solidFill>
                  <a:srgbClr val="374151"/>
                </a:solidFill>
                <a:effectLst/>
                <a:latin typeface="Söhne"/>
              </a:rPr>
              <a:t> is another compound semiconductor with properties suitable for high-speed electronic and optoelectronic devices. It is often used in the production of high-frequency transistors and photonic devices.</a:t>
            </a:r>
          </a:p>
          <a:p>
            <a:pPr marL="0" indent="0" algn="just">
              <a:lnSpc>
                <a:spcPct val="60000"/>
              </a:lnSpc>
              <a:buNone/>
            </a:pPr>
            <a:endParaRPr lang="en-US" sz="1600" b="1" u="sng" dirty="0">
              <a:solidFill>
                <a:srgbClr val="37415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83576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E6051-7E90-7B92-730D-B7CD6FADBA8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4BBF1A7-931C-1268-B98C-F3B7B9D99F2B}"/>
              </a:ext>
            </a:extLst>
          </p:cNvPr>
          <p:cNvSpPr>
            <a:spLocks noGrp="1"/>
          </p:cNvSpPr>
          <p:nvPr>
            <p:ph idx="1"/>
          </p:nvPr>
        </p:nvSpPr>
        <p:spPr/>
        <p:txBody>
          <a:bodyPr>
            <a:normAutofit/>
          </a:bodyPr>
          <a:lstStyle/>
          <a:p>
            <a:pPr marL="0" indent="0" algn="just">
              <a:buNone/>
            </a:pPr>
            <a:r>
              <a:rPr lang="en-US" b="1" i="0" dirty="0">
                <a:solidFill>
                  <a:srgbClr val="374151"/>
                </a:solidFill>
                <a:effectLst/>
                <a:latin typeface="Söhne"/>
              </a:rPr>
              <a:t>6. </a:t>
            </a:r>
            <a:r>
              <a:rPr lang="en-US" sz="2200" b="1" i="0" dirty="0">
                <a:solidFill>
                  <a:srgbClr val="374151"/>
                </a:solidFill>
                <a:effectLst/>
                <a:latin typeface="Söhne"/>
              </a:rPr>
              <a:t>Silicon Carbide (</a:t>
            </a:r>
            <a:r>
              <a:rPr lang="en-US" sz="2200" b="1" i="0" dirty="0" err="1">
                <a:solidFill>
                  <a:srgbClr val="374151"/>
                </a:solidFill>
                <a:effectLst/>
                <a:latin typeface="Söhne"/>
              </a:rPr>
              <a:t>SiC</a:t>
            </a:r>
            <a:r>
              <a:rPr lang="en-US" sz="2200" b="1" i="0" dirty="0">
                <a:solidFill>
                  <a:srgbClr val="374151"/>
                </a:solidFill>
                <a:effectLst/>
                <a:latin typeface="Söhne"/>
              </a:rPr>
              <a:t>):</a:t>
            </a:r>
            <a:r>
              <a:rPr lang="en-US" sz="2200" b="0" i="0" dirty="0">
                <a:solidFill>
                  <a:srgbClr val="374151"/>
                </a:solidFill>
                <a:effectLst/>
                <a:latin typeface="Söhne"/>
              </a:rPr>
              <a:t> Silicon carbide is a wide-bandgap semiconductor material known for its high-temperature stability and excellent thermal conductivity. It is used in power electronics, high-power RF devices, and applications requiring high-temperature resistance.</a:t>
            </a:r>
          </a:p>
          <a:p>
            <a:pPr marL="0" indent="0" algn="just">
              <a:buNone/>
            </a:pPr>
            <a:r>
              <a:rPr lang="en-US" sz="2200" b="1" i="0" dirty="0">
                <a:solidFill>
                  <a:srgbClr val="374151"/>
                </a:solidFill>
                <a:effectLst/>
                <a:latin typeface="Söhne"/>
              </a:rPr>
              <a:t>7. Organic Semiconductors:</a:t>
            </a:r>
            <a:r>
              <a:rPr lang="en-US" sz="2200" b="0" i="0" dirty="0">
                <a:solidFill>
                  <a:srgbClr val="374151"/>
                </a:solidFill>
                <a:effectLst/>
                <a:latin typeface="Söhne"/>
              </a:rPr>
              <a:t> Organic semiconductors are made from carbon-based compounds. They are utilized in organic electronics and are commonly found in organic light-emitting diodes (OLEDs), organic photovoltaic cells, and organic field-effect transistors.</a:t>
            </a:r>
          </a:p>
          <a:p>
            <a:pPr marL="0" indent="0" algn="just">
              <a:buNone/>
            </a:pPr>
            <a:r>
              <a:rPr lang="en-US" sz="2200" b="1" i="0" dirty="0">
                <a:solidFill>
                  <a:srgbClr val="374151"/>
                </a:solidFill>
                <a:effectLst/>
                <a:latin typeface="Söhne"/>
              </a:rPr>
              <a:t>8. Perovskite:</a:t>
            </a:r>
            <a:r>
              <a:rPr lang="en-US" sz="2200" b="0" i="0" dirty="0">
                <a:solidFill>
                  <a:srgbClr val="374151"/>
                </a:solidFill>
                <a:effectLst/>
                <a:latin typeface="Söhne"/>
              </a:rPr>
              <a:t> Perovskite materials have gained attention for their potential use in solar cells. Perovskite solar cells have shown promise due to their low-cost manufacturing and high efficiency.</a:t>
            </a:r>
          </a:p>
          <a:p>
            <a:endParaRPr lang="en-IN" dirty="0"/>
          </a:p>
        </p:txBody>
      </p:sp>
    </p:spTree>
    <p:extLst>
      <p:ext uri="{BB962C8B-B14F-4D97-AF65-F5344CB8AC3E}">
        <p14:creationId xmlns:p14="http://schemas.microsoft.com/office/powerpoint/2010/main" val="40055980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78A70-8F51-83DE-F186-30893FB0993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C5A57C8-7BF3-7B75-1337-20C9379C491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121701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1"/>
            <a:ext cx="7772400" cy="1142999"/>
          </a:xfrm>
        </p:spPr>
        <p:txBody>
          <a:bodyPr/>
          <a:lstStyle/>
          <a:p>
            <a:endParaRPr lang="en-US" dirty="0"/>
          </a:p>
        </p:txBody>
      </p:sp>
      <p:sp>
        <p:nvSpPr>
          <p:cNvPr id="3" name="Subtitle 2"/>
          <p:cNvSpPr>
            <a:spLocks noGrp="1"/>
          </p:cNvSpPr>
          <p:nvPr>
            <p:ph type="subTitle" idx="1"/>
          </p:nvPr>
        </p:nvSpPr>
        <p:spPr>
          <a:xfrm>
            <a:off x="762000" y="1752600"/>
            <a:ext cx="7696200" cy="4572000"/>
          </a:xfrm>
        </p:spPr>
        <p:txBody>
          <a:bodyPr/>
          <a:lstStyle/>
          <a:p>
            <a:endParaRPr lang="en-US" dirty="0"/>
          </a:p>
        </p:txBody>
      </p:sp>
      <p:pic>
        <p:nvPicPr>
          <p:cNvPr id="1026" name="Picture 2"/>
          <p:cNvPicPr>
            <a:picLocks noChangeAspect="1" noChangeArrowheads="1"/>
          </p:cNvPicPr>
          <p:nvPr/>
        </p:nvPicPr>
        <p:blipFill>
          <a:blip r:embed="rId3"/>
          <a:srcRect/>
          <a:stretch>
            <a:fillRect/>
          </a:stretch>
        </p:blipFill>
        <p:spPr bwMode="auto">
          <a:xfrm>
            <a:off x="491814" y="152400"/>
            <a:ext cx="8271186" cy="6498010"/>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4361</TotalTime>
  <Words>6409</Words>
  <Application>Microsoft Office PowerPoint</Application>
  <PresentationFormat>On-screen Show (4:3)</PresentationFormat>
  <Paragraphs>370</Paragraphs>
  <Slides>82</Slides>
  <Notes>1</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Flow</vt:lpstr>
      <vt:lpstr>  ENGINEERING SCIENCE MATERIALS [ME232AT]</vt:lpstr>
      <vt:lpstr>ENGINEERING SCIENCE MATERIALS</vt:lpstr>
      <vt:lpstr>Course Overview</vt:lpstr>
      <vt:lpstr>Syllabus</vt:lpstr>
      <vt:lpstr>PowerPoint Presentation</vt:lpstr>
      <vt:lpstr>Course outcome</vt:lpstr>
      <vt:lpstr>Reference Books </vt:lpstr>
      <vt:lpstr>Introduction</vt:lpstr>
      <vt:lpstr>PowerPoint Presentation</vt:lpstr>
      <vt:lpstr>PowerPoint Presentation</vt:lpstr>
      <vt:lpstr>PowerPoint Presentation</vt:lpstr>
      <vt:lpstr>PowerPoint Presentation</vt:lpstr>
      <vt:lpstr> Postulates of Bohr’s Model of an Atom </vt:lpstr>
      <vt:lpstr>PowerPoint Presentation</vt:lpstr>
      <vt:lpstr>Shells</vt:lpstr>
      <vt:lpstr>Subshell (electron):</vt:lpstr>
      <vt:lpstr>Orbital</vt:lpstr>
      <vt:lpstr> </vt:lpstr>
      <vt:lpstr>  Pauli Exclusion Principle </vt:lpstr>
      <vt:lpstr>PowerPoint Presentation</vt:lpstr>
      <vt:lpstr>Hund's rule of maximum multiplicity</vt:lpstr>
      <vt:lpstr>Hund's rule of maximum multiplicity</vt:lpstr>
      <vt:lpstr>Atomic And Molecular Bonds</vt:lpstr>
      <vt:lpstr>PowerPoint Presentation</vt:lpstr>
      <vt:lpstr>Types of atomic and molecular bonds</vt:lpstr>
      <vt:lpstr>Types of atomic and molecular bonds</vt:lpstr>
      <vt:lpstr>Covalent Bond</vt:lpstr>
      <vt:lpstr>Polar Covalent Bonds [Unequal share of Electrons]</vt:lpstr>
      <vt:lpstr>PowerPoint Presentation</vt:lpstr>
      <vt:lpstr>PowerPoint Presentation</vt:lpstr>
      <vt:lpstr>Nonpolar Covalent Bond [Equal share of Electrons]</vt:lpstr>
      <vt:lpstr>PowerPoint Presentation</vt:lpstr>
      <vt:lpstr>PowerPoint Presentation</vt:lpstr>
      <vt:lpstr>PowerPoint Presentation</vt:lpstr>
      <vt:lpstr>Ionic Bonds </vt:lpstr>
      <vt:lpstr>PowerPoint Presentation</vt:lpstr>
      <vt:lpstr>PowerPoint Presentation</vt:lpstr>
      <vt:lpstr>Metallic Bonds</vt:lpstr>
      <vt:lpstr>PowerPoint Presentation</vt:lpstr>
      <vt:lpstr>Metallic bonding</vt:lpstr>
      <vt:lpstr>Hydrogen Bonding</vt:lpstr>
      <vt:lpstr>Secondary Bonding </vt:lpstr>
      <vt:lpstr> There are three main types of secondary bonds: </vt:lpstr>
      <vt:lpstr>PowerPoint Presentation</vt:lpstr>
      <vt:lpstr>Dipole-Dipole Interactions: </vt:lpstr>
      <vt:lpstr>Ion-Dipole Bonding</vt:lpstr>
      <vt:lpstr>Mixed bonding</vt:lpstr>
      <vt:lpstr>Hybridization Bonding</vt:lpstr>
      <vt:lpstr>PowerPoint Presentation</vt:lpstr>
      <vt:lpstr>PowerPoint Presentation</vt:lpstr>
      <vt:lpstr>PowerPoint Presentation</vt:lpstr>
      <vt:lpstr>Energy Bands in Metals</vt:lpstr>
      <vt:lpstr>PowerPoint Presentation</vt:lpstr>
      <vt:lpstr>PowerPoint Presentation</vt:lpstr>
      <vt:lpstr>Energy Bands in Insulators</vt:lpstr>
      <vt:lpstr>Energy Bands in Semiconductor</vt:lpstr>
      <vt:lpstr>PowerPoint Presentation</vt:lpstr>
      <vt:lpstr>Basic Crystallography</vt:lpstr>
      <vt:lpstr>PowerPoint Presentation</vt:lpstr>
      <vt:lpstr>PowerPoint Presentation</vt:lpstr>
      <vt:lpstr>PowerPoint Presentation</vt:lpstr>
      <vt:lpstr>PowerPoint Presentation</vt:lpstr>
      <vt:lpstr>PowerPoint Presentation</vt:lpstr>
      <vt:lpstr>Hexagonal Close Packed Cell : </vt:lpstr>
      <vt:lpstr>Defects and Dislocations</vt:lpstr>
      <vt:lpstr>PowerPoint Presentation</vt:lpstr>
      <vt:lpstr>PowerPoint Presentation</vt:lpstr>
      <vt:lpstr>PowerPoint Presentation</vt:lpstr>
      <vt:lpstr>PowerPoint Presentation</vt:lpstr>
      <vt:lpstr>Types of Materials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Mama_2</dc:creator>
  <cp:lastModifiedBy>Dilip Kumar</cp:lastModifiedBy>
  <cp:revision>24</cp:revision>
  <dcterms:created xsi:type="dcterms:W3CDTF">2023-12-12T06:28:54Z</dcterms:created>
  <dcterms:modified xsi:type="dcterms:W3CDTF">2024-01-03T10:26:55Z</dcterms:modified>
</cp:coreProperties>
</file>